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58" r:id="rId4"/>
    <p:sldId id="318" r:id="rId5"/>
    <p:sldId id="272" r:id="rId6"/>
    <p:sldId id="323" r:id="rId7"/>
    <p:sldId id="328" r:id="rId8"/>
    <p:sldId id="261" r:id="rId9"/>
    <p:sldId id="305" r:id="rId10"/>
    <p:sldId id="317" r:id="rId11"/>
    <p:sldId id="314" r:id="rId12"/>
    <p:sldId id="316" r:id="rId13"/>
    <p:sldId id="321" r:id="rId14"/>
    <p:sldId id="315" r:id="rId15"/>
    <p:sldId id="303" r:id="rId16"/>
    <p:sldId id="304" r:id="rId17"/>
    <p:sldId id="320" r:id="rId18"/>
    <p:sldId id="269" r:id="rId19"/>
    <p:sldId id="298" r:id="rId20"/>
    <p:sldId id="263" r:id="rId21"/>
    <p:sldId id="300" r:id="rId22"/>
    <p:sldId id="306" r:id="rId23"/>
    <p:sldId id="307" r:id="rId24"/>
    <p:sldId id="310" r:id="rId25"/>
    <p:sldId id="329" r:id="rId26"/>
    <p:sldId id="319" r:id="rId27"/>
    <p:sldId id="308" r:id="rId28"/>
    <p:sldId id="309" r:id="rId29"/>
    <p:sldId id="291" r:id="rId30"/>
    <p:sldId id="292" r:id="rId31"/>
    <p:sldId id="294" r:id="rId32"/>
    <p:sldId id="290" r:id="rId33"/>
    <p:sldId id="289" r:id="rId34"/>
    <p:sldId id="311" r:id="rId35"/>
    <p:sldId id="287" r:id="rId36"/>
    <p:sldId id="288" r:id="rId37"/>
    <p:sldId id="295" r:id="rId38"/>
    <p:sldId id="324" r:id="rId39"/>
    <p:sldId id="325" r:id="rId40"/>
    <p:sldId id="297" r:id="rId41"/>
    <p:sldId id="326" r:id="rId42"/>
    <p:sldId id="267" r:id="rId43"/>
    <p:sldId id="284" r:id="rId44"/>
    <p:sldId id="293"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1635" autoAdjust="0"/>
  </p:normalViewPr>
  <p:slideViewPr>
    <p:cSldViewPr snapToGrid="0">
      <p:cViewPr varScale="1">
        <p:scale>
          <a:sx n="109" d="100"/>
          <a:sy n="109" d="100"/>
        </p:scale>
        <p:origin x="384" y="108"/>
      </p:cViewPr>
      <p:guideLst/>
    </p:cSldViewPr>
  </p:slideViewPr>
  <p:notesTextViewPr>
    <p:cViewPr>
      <p:scale>
        <a:sx n="1" d="1"/>
        <a:sy n="1" d="1"/>
      </p:scale>
      <p:origin x="0" y="0"/>
    </p:cViewPr>
  </p:notesTextViewPr>
  <p:sorterViewPr>
    <p:cViewPr>
      <p:scale>
        <a:sx n="133" d="125"/>
        <a:sy n="133" d="125"/>
      </p:scale>
      <p:origin x="0" y="-13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AAB28B-CDF9-4074-8B6E-E20D54CEBCBD}" type="datetimeFigureOut">
              <a:rPr lang="en-CA" smtClean="0"/>
              <a:t>2020-03-11</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D65D29-310B-46DA-BF9D-FD78DEA9F9A4}" type="slidenum">
              <a:rPr lang="en-CA" smtClean="0"/>
              <a:t>‹#›</a:t>
            </a:fld>
            <a:endParaRPr lang="en-CA"/>
          </a:p>
        </p:txBody>
      </p:sp>
    </p:spTree>
    <p:extLst>
      <p:ext uri="{BB962C8B-B14F-4D97-AF65-F5344CB8AC3E}">
        <p14:creationId xmlns:p14="http://schemas.microsoft.com/office/powerpoint/2010/main" val="964716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3A6C31-3A90-4214-86DD-4413754D4CCD}" type="datetimeFigureOut">
              <a:rPr lang="en-CA" smtClean="0"/>
              <a:t>2020-03-11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A61B86B-2004-42F6-BB6C-014C5B12EE01}" type="slidenum">
              <a:rPr lang="en-CA" smtClean="0"/>
              <a:t>‹#›</a:t>
            </a:fld>
            <a:endParaRPr lang="en-CA"/>
          </a:p>
        </p:txBody>
      </p:sp>
    </p:spTree>
    <p:extLst>
      <p:ext uri="{BB962C8B-B14F-4D97-AF65-F5344CB8AC3E}">
        <p14:creationId xmlns:p14="http://schemas.microsoft.com/office/powerpoint/2010/main" val="353200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1</a:t>
            </a:fld>
            <a:endParaRPr lang="en-CA"/>
          </a:p>
        </p:txBody>
      </p:sp>
    </p:spTree>
    <p:extLst>
      <p:ext uri="{BB962C8B-B14F-4D97-AF65-F5344CB8AC3E}">
        <p14:creationId xmlns:p14="http://schemas.microsoft.com/office/powerpoint/2010/main" val="320113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2</a:t>
            </a:fld>
            <a:endParaRPr lang="en-CA"/>
          </a:p>
        </p:txBody>
      </p:sp>
    </p:spTree>
    <p:extLst>
      <p:ext uri="{BB962C8B-B14F-4D97-AF65-F5344CB8AC3E}">
        <p14:creationId xmlns:p14="http://schemas.microsoft.com/office/powerpoint/2010/main" val="2028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6</a:t>
            </a:fld>
            <a:endParaRPr lang="en-CA"/>
          </a:p>
        </p:txBody>
      </p:sp>
    </p:spTree>
    <p:extLst>
      <p:ext uri="{BB962C8B-B14F-4D97-AF65-F5344CB8AC3E}">
        <p14:creationId xmlns:p14="http://schemas.microsoft.com/office/powerpoint/2010/main" val="327712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8</a:t>
            </a:fld>
            <a:endParaRPr lang="en-CA"/>
          </a:p>
        </p:txBody>
      </p:sp>
    </p:spTree>
    <p:extLst>
      <p:ext uri="{BB962C8B-B14F-4D97-AF65-F5344CB8AC3E}">
        <p14:creationId xmlns:p14="http://schemas.microsoft.com/office/powerpoint/2010/main" val="266384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61B86B-2004-42F6-BB6C-014C5B12EE01}" type="slidenum">
              <a:rPr lang="en-CA" smtClean="0"/>
              <a:t>20</a:t>
            </a:fld>
            <a:endParaRPr lang="en-CA"/>
          </a:p>
        </p:txBody>
      </p:sp>
    </p:spTree>
    <p:extLst>
      <p:ext uri="{BB962C8B-B14F-4D97-AF65-F5344CB8AC3E}">
        <p14:creationId xmlns:p14="http://schemas.microsoft.com/office/powerpoint/2010/main" val="33140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Antivirals are also being investigated</a:t>
            </a:r>
          </a:p>
          <a:p>
            <a:pPr defTabSz="931774">
              <a:defRPr/>
            </a:pPr>
            <a:endParaRPr lang="en-CA" dirty="0" smtClean="0"/>
          </a:p>
          <a:p>
            <a:r>
              <a:rPr lang="en-CA" dirty="0" smtClean="0"/>
              <a:t>New measures have been implemented at the 10 Canadian airports. Measures help to:</a:t>
            </a:r>
          </a:p>
          <a:p>
            <a:r>
              <a:rPr lang="en-CA" dirty="0" smtClean="0"/>
              <a:t>identify any travellers returning to Canada who may be ill</a:t>
            </a:r>
          </a:p>
          <a:p>
            <a:r>
              <a:rPr lang="en-CA" dirty="0" smtClean="0"/>
              <a:t>raise awareness among travellers about what they should do if they become sick</a:t>
            </a:r>
          </a:p>
          <a:p>
            <a:r>
              <a:rPr lang="en-CA" dirty="0" smtClean="0"/>
              <a:t>Any travellers coming to Canada who may have been in the province of Hubei would typically enter Canada through 1 of 3 international airports: Vancouver, Toronto, or Montréal.</a:t>
            </a:r>
          </a:p>
          <a:p>
            <a:r>
              <a:rPr lang="en-CA" dirty="0" smtClean="0"/>
              <a:t>Travellers going through these airports will see additional signage in French, English and Simplified Chinese, asking them to alert a border services officer should they have any flu-like symptoms.</a:t>
            </a:r>
          </a:p>
          <a:p>
            <a:r>
              <a:rPr lang="en-CA" dirty="0" smtClean="0"/>
              <a:t>Travellers will need to respond to a screening question that has been added to electronic kiosks for all international travellers at these airports. This question is available in 15 different languages.</a:t>
            </a:r>
          </a:p>
          <a:p>
            <a:r>
              <a:rPr lang="en-CA" dirty="0" smtClean="0"/>
              <a:t>Travellers who do not show signs or symptoms of illness will receive a handout advising them to follow up with their health care provider and provide:</a:t>
            </a:r>
          </a:p>
          <a:p>
            <a:r>
              <a:rPr lang="en-CA" dirty="0" smtClean="0"/>
              <a:t>their symptoms</a:t>
            </a:r>
          </a:p>
          <a:p>
            <a:r>
              <a:rPr lang="en-CA" dirty="0" smtClean="0"/>
              <a:t>their travel history</a:t>
            </a:r>
          </a:p>
          <a:p>
            <a:r>
              <a:rPr lang="en-CA" dirty="0" smtClean="0"/>
              <a:t>any high-risk exposure history (such as contact with animals or close contact with a sick person) if they develop symptoms</a:t>
            </a:r>
          </a:p>
          <a:p>
            <a:r>
              <a:rPr lang="en-CA" dirty="0" smtClean="0"/>
              <a:t>These measures complement routine traveller screening procedures already in place to prepare for, detect and respond to the spread of serious infectious diseases into and within Canada.</a:t>
            </a:r>
          </a:p>
          <a:p>
            <a:r>
              <a:rPr lang="en-CA" b="1" dirty="0" smtClean="0"/>
              <a:t>24. In which 10 airports have the additional screening measures been implemented? </a:t>
            </a:r>
          </a:p>
          <a:p>
            <a:r>
              <a:rPr lang="en-CA" dirty="0" smtClean="0"/>
              <a:t>Additional screening measures were put in place at the Vancouver, Toronto and Montréal international airports on January 22, 2020. As of February 1, 2020, the additional measures are also in place at the following airports: </a:t>
            </a:r>
          </a:p>
          <a:p>
            <a:r>
              <a:rPr lang="en-CA" dirty="0" smtClean="0"/>
              <a:t>Calgary International Airport </a:t>
            </a:r>
          </a:p>
          <a:p>
            <a:r>
              <a:rPr lang="en-CA" dirty="0" smtClean="0"/>
              <a:t>Edmonton International Airport </a:t>
            </a:r>
          </a:p>
          <a:p>
            <a:r>
              <a:rPr lang="en-CA" dirty="0" smtClean="0"/>
              <a:t>Winnipeg Richardson International Airport </a:t>
            </a:r>
          </a:p>
          <a:p>
            <a:r>
              <a:rPr lang="en-CA" dirty="0" smtClean="0"/>
              <a:t>Billy Bishop Toronto City Airport </a:t>
            </a:r>
          </a:p>
          <a:p>
            <a:r>
              <a:rPr lang="en-CA" dirty="0" smtClean="0"/>
              <a:t>Ottawa International Airport </a:t>
            </a:r>
          </a:p>
          <a:p>
            <a:r>
              <a:rPr lang="en-CA" dirty="0" smtClean="0"/>
              <a:t>Québec City Jean Lesage International Airport </a:t>
            </a:r>
          </a:p>
          <a:p>
            <a:r>
              <a:rPr lang="en-CA" dirty="0" smtClean="0"/>
              <a:t>Halifax Stanfield International Airport</a:t>
            </a:r>
          </a:p>
          <a:p>
            <a:r>
              <a:rPr lang="en-CA" dirty="0" smtClean="0"/>
              <a:t>New measures have been implemented at the 10 Canadian airports. Measures help to:</a:t>
            </a:r>
          </a:p>
          <a:p>
            <a:r>
              <a:rPr lang="en-CA" dirty="0" smtClean="0"/>
              <a:t>identify any travellers returning to Canada who may be ill</a:t>
            </a:r>
          </a:p>
          <a:p>
            <a:r>
              <a:rPr lang="en-CA" dirty="0" smtClean="0"/>
              <a:t>raise awareness among travellers about what they should do if they become sick</a:t>
            </a:r>
          </a:p>
          <a:p>
            <a:r>
              <a:rPr lang="en-CA" dirty="0" smtClean="0"/>
              <a:t>Any travellers coming to Canada who may have been in the province of Hubei would typically enter Canada through 1 of 3 international airports: Vancouver, Toronto, or Montréal.</a:t>
            </a:r>
          </a:p>
          <a:p>
            <a:r>
              <a:rPr lang="en-CA" dirty="0" smtClean="0"/>
              <a:t>Travellers going through these airports will see additional signage in French, English and Simplified Chinese, asking them to alert a border services officer should they have any flu-like symptoms.</a:t>
            </a:r>
          </a:p>
          <a:p>
            <a:r>
              <a:rPr lang="en-CA" dirty="0" smtClean="0"/>
              <a:t>Travellers will need to respond to a screening question that has been added to electronic kiosks for all international travellers at these airports. This question is available in 15 different languages.</a:t>
            </a:r>
          </a:p>
          <a:p>
            <a:r>
              <a:rPr lang="en-CA" dirty="0" smtClean="0"/>
              <a:t>Travellers who do not show signs or symptoms of illness will receive a handout advising them to follow up with their health care provider and provide:</a:t>
            </a:r>
          </a:p>
          <a:p>
            <a:r>
              <a:rPr lang="en-CA" dirty="0" smtClean="0"/>
              <a:t>their symptoms</a:t>
            </a:r>
          </a:p>
          <a:p>
            <a:r>
              <a:rPr lang="en-CA" dirty="0" smtClean="0"/>
              <a:t>their travel history</a:t>
            </a:r>
          </a:p>
          <a:p>
            <a:r>
              <a:rPr lang="en-CA" dirty="0" smtClean="0"/>
              <a:t>any high-risk exposure history (such as contact with animals or close contact with a sick person) if they develop symptoms</a:t>
            </a:r>
          </a:p>
          <a:p>
            <a:r>
              <a:rPr lang="en-CA" dirty="0" smtClean="0"/>
              <a:t>These measures complement routine traveller screening procedures already in place to prepare for, detect and respond to the spread of serious infectious diseases into and within Canada.</a:t>
            </a:r>
          </a:p>
          <a:p>
            <a:r>
              <a:rPr lang="en-CA" b="1" dirty="0" smtClean="0"/>
              <a:t>24. In which 10 airports have the additional screening measures been implemented? </a:t>
            </a:r>
          </a:p>
          <a:p>
            <a:r>
              <a:rPr lang="en-CA" dirty="0" smtClean="0"/>
              <a:t>Additional screening measures were put in place at the Vancouver, Toronto and Montréal international airports on January 22, 2020. As of February 1, 2020, the additional measures are also in place at the following airports: </a:t>
            </a:r>
          </a:p>
          <a:p>
            <a:r>
              <a:rPr lang="en-CA" dirty="0" smtClean="0"/>
              <a:t>Calgary International Airport </a:t>
            </a:r>
          </a:p>
          <a:p>
            <a:r>
              <a:rPr lang="en-CA" dirty="0" smtClean="0"/>
              <a:t>Edmonton International Airport </a:t>
            </a:r>
          </a:p>
          <a:p>
            <a:r>
              <a:rPr lang="en-CA" dirty="0" smtClean="0"/>
              <a:t>Winnipeg Richardson International Airport </a:t>
            </a:r>
          </a:p>
          <a:p>
            <a:r>
              <a:rPr lang="en-CA" dirty="0" smtClean="0"/>
              <a:t>Billy Bishop Toronto City Airport </a:t>
            </a:r>
          </a:p>
          <a:p>
            <a:r>
              <a:rPr lang="en-CA" dirty="0" smtClean="0"/>
              <a:t>Ottawa International Airport </a:t>
            </a:r>
          </a:p>
          <a:p>
            <a:r>
              <a:rPr lang="en-CA" dirty="0" smtClean="0"/>
              <a:t>Québec City Jean Lesage International Airport </a:t>
            </a:r>
          </a:p>
          <a:p>
            <a:r>
              <a:rPr lang="en-CA" dirty="0" smtClean="0"/>
              <a:t>Halifax Stanfield International Airport</a:t>
            </a:r>
          </a:p>
          <a:p>
            <a:pPr defTabSz="931774">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35</a:t>
            </a:fld>
            <a:endParaRPr lang="en-CA"/>
          </a:p>
        </p:txBody>
      </p:sp>
    </p:spTree>
    <p:extLst>
      <p:ext uri="{BB962C8B-B14F-4D97-AF65-F5344CB8AC3E}">
        <p14:creationId xmlns:p14="http://schemas.microsoft.com/office/powerpoint/2010/main" val="19161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36</a:t>
            </a:fld>
            <a:endParaRPr lang="en-CA"/>
          </a:p>
        </p:txBody>
      </p:sp>
    </p:spTree>
    <p:extLst>
      <p:ext uri="{BB962C8B-B14F-4D97-AF65-F5344CB8AC3E}">
        <p14:creationId xmlns:p14="http://schemas.microsoft.com/office/powerpoint/2010/main" val="20712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do this, you can add a few extra items to your grocery cart every time you shop. </a:t>
            </a:r>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40</a:t>
            </a:fld>
            <a:endParaRPr lang="en-CA"/>
          </a:p>
        </p:txBody>
      </p:sp>
    </p:spTree>
    <p:extLst>
      <p:ext uri="{BB962C8B-B14F-4D97-AF65-F5344CB8AC3E}">
        <p14:creationId xmlns:p14="http://schemas.microsoft.com/office/powerpoint/2010/main" val="198588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99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96994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386042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40254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D9B8AF-4216-4007-A2C7-2C9B2130AF5E}" type="datetimeFigureOut">
              <a:rPr lang="en-CA" smtClean="0"/>
              <a:t>2020-03-11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18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D9B8AF-4216-4007-A2C7-2C9B2130AF5E}" type="datetimeFigureOut">
              <a:rPr lang="en-CA" smtClean="0"/>
              <a:t>2020-03-11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248218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D9B8AF-4216-4007-A2C7-2C9B2130AF5E}" type="datetimeFigureOut">
              <a:rPr lang="en-CA" smtClean="0"/>
              <a:t>2020-03-11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199529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9B8AF-4216-4007-A2C7-2C9B2130AF5E}" type="datetimeFigureOut">
              <a:rPr lang="en-CA" smtClean="0"/>
              <a:t>2020-03-11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58382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D9B8AF-4216-4007-A2C7-2C9B2130AF5E}" type="datetimeFigureOut">
              <a:rPr lang="en-CA" smtClean="0"/>
              <a:t>2020-03-11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125516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D9B8AF-4216-4007-A2C7-2C9B2130AF5E}" type="datetimeFigureOut">
              <a:rPr lang="en-CA" smtClean="0"/>
              <a:t>2020-03-11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80F3E8-82E8-4B6A-9FD0-B5DB16FD2E04}" type="slidenum">
              <a:rPr lang="en-CA" smtClean="0"/>
              <a:t>‹#›</a:t>
            </a:fld>
            <a:endParaRPr lang="en-CA"/>
          </a:p>
        </p:txBody>
      </p:sp>
    </p:spTree>
    <p:extLst>
      <p:ext uri="{BB962C8B-B14F-4D97-AF65-F5344CB8AC3E}">
        <p14:creationId xmlns:p14="http://schemas.microsoft.com/office/powerpoint/2010/main" val="49778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AD9B8AF-4216-4007-A2C7-2C9B2130AF5E}" type="datetimeFigureOut">
              <a:rPr lang="en-CA" smtClean="0"/>
              <a:t>2020-03-11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335931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D9B8AF-4216-4007-A2C7-2C9B2130AF5E}" type="datetimeFigureOut">
              <a:rPr lang="en-CA" smtClean="0"/>
              <a:t>2020-03-11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80F3E8-82E8-4B6A-9FD0-B5DB16FD2E04}"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20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canada.ca/en/public-health/services/diseases/2019-novel-coronavirus-infection/awareness-resource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anada.ca/en/public-health/services/publications/diseases-conditions/covid-19-be-prepared.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albertahealthservices.ca/topics/Page16944.aspx" TargetMode="External"/><Relationship Id="rId2" Type="http://schemas.openxmlformats.org/officeDocument/2006/relationships/hyperlink" Target="https://www.alberta.ca/coronavirus-info-for-albertans.aspx" TargetMode="External"/><Relationship Id="rId1" Type="http://schemas.openxmlformats.org/officeDocument/2006/relationships/slideLayout" Target="../slideLayouts/slideLayout2.xml"/><Relationship Id="rId6" Type="http://schemas.openxmlformats.org/officeDocument/2006/relationships/hyperlink" Target="https://twitter.com/CPHO_Canada" TargetMode="External"/><Relationship Id="rId5" Type="http://schemas.openxmlformats.org/officeDocument/2006/relationships/hyperlink" Target="https://www.who.int/emergencies/diseases/novel-coronavirus-2019" TargetMode="External"/><Relationship Id="rId4" Type="http://schemas.openxmlformats.org/officeDocument/2006/relationships/hyperlink" Target="https://www.canada.ca/en/public-health/services/diseases/2019-novel-coronavirus-infection.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COVID-19 </a:t>
            </a:r>
            <a:br>
              <a:rPr lang="en-CA" b="1" dirty="0" smtClean="0"/>
            </a:br>
            <a:r>
              <a:rPr lang="en-CA" sz="3200" b="1" dirty="0" smtClean="0"/>
              <a:t>for Community Members</a:t>
            </a:r>
            <a:endParaRPr lang="en-CA" sz="3200" b="1" dirty="0"/>
          </a:p>
        </p:txBody>
      </p:sp>
      <p:sp>
        <p:nvSpPr>
          <p:cNvPr id="3" name="Subtitle 2"/>
          <p:cNvSpPr>
            <a:spLocks noGrp="1"/>
          </p:cNvSpPr>
          <p:nvPr>
            <p:ph type="subTitle" idx="1"/>
          </p:nvPr>
        </p:nvSpPr>
        <p:spPr/>
        <p:txBody>
          <a:bodyPr/>
          <a:lstStyle/>
          <a:p>
            <a:r>
              <a:rPr lang="en-CA" dirty="0" smtClean="0"/>
              <a:t>March 2020</a:t>
            </a:r>
            <a:endParaRPr lang="en-CA" dirty="0"/>
          </a:p>
        </p:txBody>
      </p:sp>
    </p:spTree>
    <p:extLst>
      <p:ext uri="{BB962C8B-B14F-4D97-AF65-F5344CB8AC3E}">
        <p14:creationId xmlns:p14="http://schemas.microsoft.com/office/powerpoint/2010/main" val="2532499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9841"/>
          </a:xfrm>
        </p:spPr>
        <p:txBody>
          <a:bodyPr/>
          <a:lstStyle/>
          <a:p>
            <a:r>
              <a:rPr lang="en-CA" dirty="0" smtClean="0"/>
              <a:t>Who is most likely to get sick?</a:t>
            </a:r>
            <a:endParaRPr lang="en-CA" dirty="0"/>
          </a:p>
        </p:txBody>
      </p:sp>
      <p:sp>
        <p:nvSpPr>
          <p:cNvPr id="3" name="Content Placeholder 2"/>
          <p:cNvSpPr>
            <a:spLocks noGrp="1"/>
          </p:cNvSpPr>
          <p:nvPr>
            <p:ph idx="1"/>
          </p:nvPr>
        </p:nvSpPr>
        <p:spPr/>
        <p:txBody>
          <a:bodyPr>
            <a:normAutofit fontScale="92500" lnSpcReduction="20000"/>
          </a:bodyPr>
          <a:lstStyle/>
          <a:p>
            <a:pPr marL="88900" indent="0">
              <a:buNone/>
            </a:pPr>
            <a:r>
              <a:rPr lang="en-CA" sz="2300" dirty="0"/>
              <a:t>Anyone can get the disease, the risk depends on where you live or where you have travelled recently. </a:t>
            </a:r>
          </a:p>
          <a:p>
            <a:pPr marL="564071" lvl="1" indent="-182563">
              <a:buFont typeface="Arial" panose="020B0604020202020204" pitchFamily="34" charset="0"/>
              <a:buChar char="•"/>
            </a:pPr>
            <a:r>
              <a:rPr lang="en-CA" sz="2100" dirty="0"/>
              <a:t>The risk of infection is higher in areas where a number people have been diagnosed with COVID-19. </a:t>
            </a:r>
          </a:p>
          <a:p>
            <a:pPr marL="564071" lvl="1" indent="-182563">
              <a:buFont typeface="Arial" panose="020B0604020202020204" pitchFamily="34" charset="0"/>
              <a:buChar char="•"/>
            </a:pPr>
            <a:r>
              <a:rPr lang="en-CA" sz="2100" dirty="0"/>
              <a:t>For people in other parts of the world, your risk of getting COVID-19 is currently variable. It is important to be aware of the situation and preparedness efforts in your area.</a:t>
            </a:r>
          </a:p>
          <a:p>
            <a:pPr>
              <a:buFont typeface="Arial" panose="020B0604020202020204" pitchFamily="34" charset="0"/>
              <a:buChar char="•"/>
            </a:pPr>
            <a:r>
              <a:rPr lang="en-CA" dirty="0" smtClean="0"/>
              <a:t>We </a:t>
            </a:r>
            <a:r>
              <a:rPr lang="en-CA" dirty="0"/>
              <a:t>are still learning about how COVID-2019 affects people, </a:t>
            </a:r>
            <a:r>
              <a:rPr lang="en-CA" dirty="0" smtClean="0"/>
              <a:t>however, some groups appear to develop serious illness more often than others:</a:t>
            </a:r>
          </a:p>
          <a:p>
            <a:pPr lvl="1">
              <a:buFont typeface="Arial" panose="020B0604020202020204" pitchFamily="34" charset="0"/>
              <a:buChar char="•"/>
            </a:pPr>
            <a:r>
              <a:rPr lang="en-CA" sz="2000" dirty="0" smtClean="0"/>
              <a:t>older persons</a:t>
            </a:r>
          </a:p>
          <a:p>
            <a:pPr lvl="1">
              <a:buFont typeface="Arial" panose="020B0604020202020204" pitchFamily="34" charset="0"/>
              <a:buChar char="•"/>
            </a:pPr>
            <a:r>
              <a:rPr lang="en-CA" sz="2000" dirty="0" smtClean="0"/>
              <a:t>persons </a:t>
            </a:r>
            <a:r>
              <a:rPr lang="en-CA" sz="2000" dirty="0"/>
              <a:t>with pre-existing medical conditions </a:t>
            </a:r>
            <a:endParaRPr lang="en-CA" sz="2000" dirty="0" smtClean="0"/>
          </a:p>
          <a:p>
            <a:pPr lvl="2">
              <a:buFont typeface="Arial" panose="020B0604020202020204" pitchFamily="34" charset="0"/>
              <a:buChar char="•"/>
            </a:pPr>
            <a:r>
              <a:rPr lang="en-CA" sz="2000" dirty="0" smtClean="0"/>
              <a:t>high </a:t>
            </a:r>
            <a:r>
              <a:rPr lang="en-CA" sz="2000" dirty="0"/>
              <a:t>blood </a:t>
            </a:r>
            <a:r>
              <a:rPr lang="en-CA" sz="2000" dirty="0" smtClean="0"/>
              <a:t>pressure</a:t>
            </a:r>
          </a:p>
          <a:p>
            <a:pPr lvl="2">
              <a:buFont typeface="Arial" panose="020B0604020202020204" pitchFamily="34" charset="0"/>
              <a:buChar char="•"/>
            </a:pPr>
            <a:r>
              <a:rPr lang="en-CA" sz="2000" dirty="0" smtClean="0"/>
              <a:t>heart disease</a:t>
            </a:r>
          </a:p>
          <a:p>
            <a:pPr lvl="2">
              <a:buFont typeface="Arial" panose="020B0604020202020204" pitchFamily="34" charset="0"/>
              <a:buChar char="•"/>
            </a:pPr>
            <a:r>
              <a:rPr lang="en-CA" sz="2000" dirty="0" smtClean="0"/>
              <a:t>lung disease</a:t>
            </a:r>
          </a:p>
          <a:p>
            <a:pPr lvl="2">
              <a:buFont typeface="Arial" panose="020B0604020202020204" pitchFamily="34" charset="0"/>
              <a:buChar char="•"/>
            </a:pPr>
            <a:r>
              <a:rPr lang="en-CA" sz="2000" dirty="0" smtClean="0"/>
              <a:t>Cancer</a:t>
            </a:r>
          </a:p>
          <a:p>
            <a:pPr lvl="2">
              <a:buFont typeface="Arial" panose="020B0604020202020204" pitchFamily="34" charset="0"/>
              <a:buChar char="•"/>
            </a:pPr>
            <a:r>
              <a:rPr lang="en-CA" sz="2000" dirty="0" smtClean="0"/>
              <a:t>diabetes</a:t>
            </a:r>
            <a:endParaRPr lang="en-CA" sz="2000"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3488239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estimates on clinical severity </a:t>
            </a:r>
            <a:r>
              <a:rPr lang="en-US" sz="3200" dirty="0"/>
              <a:t>(n=17185)</a:t>
            </a:r>
            <a:endParaRPr lang="en-CA" dirty="0"/>
          </a:p>
        </p:txBody>
      </p:sp>
      <p:pic>
        <p:nvPicPr>
          <p:cNvPr id="5" name="Content Placeholder 4"/>
          <p:cNvPicPr>
            <a:picLocks noChangeAspect="1"/>
          </p:cNvPicPr>
          <p:nvPr/>
        </p:nvPicPr>
        <p:blipFill>
          <a:blip r:embed="rId2"/>
          <a:stretch>
            <a:fillRect/>
          </a:stretch>
        </p:blipFill>
        <p:spPr>
          <a:xfrm>
            <a:off x="2999072" y="1954743"/>
            <a:ext cx="4474378" cy="4022725"/>
          </a:xfrm>
          <a:prstGeom prst="rect">
            <a:avLst/>
          </a:prstGeom>
        </p:spPr>
      </p:pic>
      <p:pic>
        <p:nvPicPr>
          <p:cNvPr id="6" name="Picture 5"/>
          <p:cNvPicPr>
            <a:picLocks noChangeAspect="1"/>
          </p:cNvPicPr>
          <p:nvPr/>
        </p:nvPicPr>
        <p:blipFill>
          <a:blip r:embed="rId3"/>
          <a:stretch>
            <a:fillRect/>
          </a:stretch>
        </p:blipFill>
        <p:spPr>
          <a:xfrm>
            <a:off x="6403057" y="1954743"/>
            <a:ext cx="1327309" cy="1327309"/>
          </a:xfrm>
          <a:prstGeom prst="rect">
            <a:avLst/>
          </a:prstGeom>
        </p:spPr>
      </p:pic>
      <p:pic>
        <p:nvPicPr>
          <p:cNvPr id="7" name="Picture 6"/>
          <p:cNvPicPr>
            <a:picLocks noChangeAspect="1"/>
          </p:cNvPicPr>
          <p:nvPr/>
        </p:nvPicPr>
        <p:blipFill>
          <a:blip r:embed="rId4"/>
          <a:stretch>
            <a:fillRect/>
          </a:stretch>
        </p:blipFill>
        <p:spPr>
          <a:xfrm>
            <a:off x="7262668" y="3478147"/>
            <a:ext cx="1109568" cy="1115665"/>
          </a:xfrm>
          <a:prstGeom prst="rect">
            <a:avLst/>
          </a:prstGeom>
        </p:spPr>
      </p:pic>
      <p:pic>
        <p:nvPicPr>
          <p:cNvPr id="8" name="Picture 7"/>
          <p:cNvPicPr>
            <a:picLocks noChangeAspect="1"/>
          </p:cNvPicPr>
          <p:nvPr/>
        </p:nvPicPr>
        <p:blipFill>
          <a:blip r:embed="rId5"/>
          <a:stretch>
            <a:fillRect/>
          </a:stretch>
        </p:blipFill>
        <p:spPr>
          <a:xfrm>
            <a:off x="8554560" y="4892286"/>
            <a:ext cx="621846" cy="1085182"/>
          </a:xfrm>
          <a:prstGeom prst="rect">
            <a:avLst/>
          </a:prstGeom>
        </p:spPr>
      </p:pic>
      <p:sp>
        <p:nvSpPr>
          <p:cNvPr id="9" name="Rectangle 8"/>
          <p:cNvSpPr/>
          <p:nvPr/>
        </p:nvSpPr>
        <p:spPr>
          <a:xfrm>
            <a:off x="2529822" y="6002443"/>
            <a:ext cx="8081356" cy="338554"/>
          </a:xfrm>
          <a:prstGeom prst="rect">
            <a:avLst/>
          </a:prstGeom>
        </p:spPr>
        <p:txBody>
          <a:bodyPr wrap="square">
            <a:spAutoFit/>
          </a:bodyPr>
          <a:lstStyle/>
          <a:p>
            <a:r>
              <a:rPr lang="en-CA" sz="1600" dirty="0" smtClean="0"/>
              <a:t>Source: World </a:t>
            </a:r>
            <a:r>
              <a:rPr lang="en-CA" sz="1600" dirty="0"/>
              <a:t>Health Organization (February 20 2020). EPI WIN Power point.</a:t>
            </a:r>
          </a:p>
        </p:txBody>
      </p:sp>
    </p:spTree>
    <p:extLst>
      <p:ext uri="{BB962C8B-B14F-4D97-AF65-F5344CB8AC3E}">
        <p14:creationId xmlns:p14="http://schemas.microsoft.com/office/powerpoint/2010/main" val="3955119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Should I worry about COVID-19?</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Illness due to COVID-19 infection is generally mild, especially for children and young </a:t>
            </a:r>
            <a:r>
              <a:rPr lang="en-CA" dirty="0" smtClean="0"/>
              <a:t>adults.</a:t>
            </a:r>
          </a:p>
          <a:p>
            <a:pPr>
              <a:buFont typeface="Arial" panose="020B0604020202020204" pitchFamily="34" charset="0"/>
              <a:buChar char="•"/>
            </a:pPr>
            <a:r>
              <a:rPr lang="en-CA" dirty="0" smtClean="0"/>
              <a:t>However</a:t>
            </a:r>
            <a:r>
              <a:rPr lang="en-CA" dirty="0"/>
              <a:t>, it can cause serious illness: about 1 in every 5 people who catch it need hospital care. It is therefore quite normal for people to worry about how the COVID-19 outbreak will affect them and their loved </a:t>
            </a:r>
            <a:r>
              <a:rPr lang="en-CA" dirty="0" smtClean="0"/>
              <a:t>ones.</a:t>
            </a:r>
          </a:p>
          <a:p>
            <a:pPr>
              <a:buFont typeface="Arial" panose="020B0604020202020204" pitchFamily="34" charset="0"/>
              <a:buChar char="•"/>
            </a:pPr>
            <a:r>
              <a:rPr lang="en-CA" dirty="0" smtClean="0"/>
              <a:t>We </a:t>
            </a:r>
            <a:r>
              <a:rPr lang="en-CA" dirty="0"/>
              <a:t>can channel our concerns into actions to protect ourselves, our loved ones and our communities. </a:t>
            </a:r>
            <a:endParaRPr lang="en-CA" dirty="0" smtClean="0"/>
          </a:p>
          <a:p>
            <a:pPr lvl="1">
              <a:buFont typeface="Arial" panose="020B0604020202020204" pitchFamily="34" charset="0"/>
              <a:buChar char="•"/>
            </a:pPr>
            <a:r>
              <a:rPr lang="en-CA" sz="2000" dirty="0" smtClean="0"/>
              <a:t>First </a:t>
            </a:r>
            <a:r>
              <a:rPr lang="en-CA" sz="2000" dirty="0"/>
              <a:t>and foremost among these actions is regular and thorough hand-washing and good respiratory hygiene. </a:t>
            </a:r>
            <a:endParaRPr lang="en-CA" sz="2000" dirty="0" smtClean="0"/>
          </a:p>
          <a:p>
            <a:pPr lvl="1">
              <a:buFont typeface="Arial" panose="020B0604020202020204" pitchFamily="34" charset="0"/>
              <a:buChar char="•"/>
            </a:pPr>
            <a:r>
              <a:rPr lang="en-CA" sz="2000" dirty="0" smtClean="0"/>
              <a:t>Secondly</a:t>
            </a:r>
            <a:r>
              <a:rPr lang="en-CA" sz="2000" dirty="0"/>
              <a:t>, keep informed and follow the advice of the local health authorities including any restrictions put in place on travel, movement and gatherings.</a:t>
            </a:r>
          </a:p>
          <a:p>
            <a:endParaRPr lang="en-CA" dirty="0"/>
          </a:p>
        </p:txBody>
      </p:sp>
      <p:sp>
        <p:nvSpPr>
          <p:cNvPr id="4" name="TextBox 3"/>
          <p:cNvSpPr txBox="1"/>
          <p:nvPr/>
        </p:nvSpPr>
        <p:spPr>
          <a:xfrm>
            <a:off x="1097280" y="5873753"/>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9367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46922"/>
          </a:xfrm>
        </p:spPr>
        <p:txBody>
          <a:bodyPr/>
          <a:lstStyle/>
          <a:p>
            <a:r>
              <a:rPr lang="en-CA" dirty="0"/>
              <a:t>Should I worry about COVID-19</a:t>
            </a:r>
            <a:r>
              <a:rPr lang="en-CA" dirty="0" smtClean="0"/>
              <a:t>? </a:t>
            </a:r>
            <a:r>
              <a:rPr lang="en-CA" sz="3600" dirty="0" smtClean="0"/>
              <a:t>(</a:t>
            </a:r>
            <a:r>
              <a:rPr lang="en-CA" sz="3600" dirty="0" err="1" smtClean="0"/>
              <a:t>con’t</a:t>
            </a:r>
            <a:r>
              <a:rPr lang="en-CA" sz="3600" dirty="0" smtClean="0"/>
              <a:t>)</a:t>
            </a:r>
            <a:endParaRPr lang="en-CA" sz="36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Most people (about 80%) recover from the disease without needing </a:t>
            </a:r>
            <a:r>
              <a:rPr lang="en-CA" sz="2400" dirty="0" smtClean="0"/>
              <a:t>treatment</a:t>
            </a:r>
            <a:r>
              <a:rPr lang="en-CA" sz="2400" dirty="0"/>
              <a:t>. </a:t>
            </a:r>
          </a:p>
          <a:p>
            <a:pPr>
              <a:buFont typeface="Arial" panose="020B0604020202020204" pitchFamily="34" charset="0"/>
              <a:buChar char="•"/>
            </a:pPr>
            <a:r>
              <a:rPr lang="en-CA" sz="2400" dirty="0"/>
              <a:t>Around 1 out of every 6 people who gets COVID-19 becomes seriously ill and develops difficulty breathing.</a:t>
            </a:r>
          </a:p>
          <a:p>
            <a:pPr>
              <a:buFont typeface="Arial" panose="020B0604020202020204" pitchFamily="34" charset="0"/>
              <a:buChar char="•"/>
            </a:pPr>
            <a:r>
              <a:rPr lang="en-CA" sz="2400" dirty="0"/>
              <a:t>Older people, and those with underlying medical problems like high blood pressure, heart problems or diabetes, are more likely to develop serious illness. </a:t>
            </a:r>
          </a:p>
          <a:p>
            <a:pPr marL="0" indent="0">
              <a:buNone/>
            </a:pPr>
            <a:endParaRPr lang="en-CA" sz="2400"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2100736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2622"/>
          </a:xfrm>
        </p:spPr>
        <p:txBody>
          <a:bodyPr/>
          <a:lstStyle/>
          <a:p>
            <a:r>
              <a:rPr lang="en-CA" dirty="0" smtClean="0"/>
              <a:t>How likely am I to catch COVID-19?</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The risk depends on where you </a:t>
            </a:r>
            <a:r>
              <a:rPr lang="en-CA" dirty="0" smtClean="0"/>
              <a:t>are </a:t>
            </a:r>
            <a:r>
              <a:rPr lang="en-CA" dirty="0"/>
              <a:t>- and more specifically, whether there is a COVID-19 outbreak unfolding there.</a:t>
            </a:r>
          </a:p>
          <a:p>
            <a:pPr>
              <a:buFont typeface="Arial" panose="020B0604020202020204" pitchFamily="34" charset="0"/>
              <a:buChar char="•"/>
            </a:pPr>
            <a:r>
              <a:rPr lang="en-CA" dirty="0"/>
              <a:t>For most people in most locations the risk of catching COVID-19 is still low. However, there are now places around the world (cities or areas) where the disease is spreading. For people living in, or </a:t>
            </a:r>
            <a:r>
              <a:rPr lang="en-CA" dirty="0" smtClean="0"/>
              <a:t>visiting </a:t>
            </a:r>
            <a:r>
              <a:rPr lang="en-CA" dirty="0"/>
              <a:t>these </a:t>
            </a:r>
            <a:r>
              <a:rPr lang="en-CA" dirty="0" smtClean="0"/>
              <a:t>areas, </a:t>
            </a:r>
            <a:r>
              <a:rPr lang="en-CA" dirty="0"/>
              <a:t>the risk of catching COVID-19 is higher. </a:t>
            </a:r>
          </a:p>
          <a:p>
            <a:pPr marL="182563" indent="-182563">
              <a:buFont typeface="Arial" panose="020B0604020202020204" pitchFamily="34" charset="0"/>
              <a:buChar char="•"/>
            </a:pPr>
            <a:r>
              <a:rPr lang="en-CA" dirty="0" smtClean="0"/>
              <a:t>Currently, the </a:t>
            </a:r>
            <a:r>
              <a:rPr lang="en-CA" dirty="0"/>
              <a:t>risk to Albertans is </a:t>
            </a:r>
            <a:r>
              <a:rPr lang="en-CA" dirty="0" smtClean="0"/>
              <a:t>low. </a:t>
            </a:r>
            <a:endParaRPr lang="en-CA" dirty="0"/>
          </a:p>
          <a:p>
            <a:pPr marL="182563" indent="-182563">
              <a:buFont typeface="Arial" panose="020B0604020202020204" pitchFamily="34" charset="0"/>
              <a:buChar char="•"/>
            </a:pPr>
            <a:r>
              <a:rPr lang="en-CA" dirty="0" smtClean="0"/>
              <a:t>AHS/AH and FNIHB are carefully monitoring and taking the necessary steps to </a:t>
            </a:r>
            <a:r>
              <a:rPr lang="en-CA" dirty="0"/>
              <a:t>find cases and prevent the ongoing spread of the </a:t>
            </a:r>
            <a:r>
              <a:rPr lang="en-CA" dirty="0" smtClean="0"/>
              <a:t>virus.</a:t>
            </a:r>
            <a:endParaRPr lang="en-CA" dirty="0"/>
          </a:p>
          <a:p>
            <a:endParaRPr lang="en-CA" dirty="0"/>
          </a:p>
        </p:txBody>
      </p:sp>
      <p:sp>
        <p:nvSpPr>
          <p:cNvPr id="6" name="TextBox 5"/>
          <p:cNvSpPr txBox="1"/>
          <p:nvPr/>
        </p:nvSpPr>
        <p:spPr>
          <a:xfrm>
            <a:off x="1097280" y="5581493"/>
            <a:ext cx="9363686" cy="830997"/>
          </a:xfrm>
          <a:prstGeom prst="rect">
            <a:avLst/>
          </a:prstGeom>
          <a:noFill/>
        </p:spPr>
        <p:txBody>
          <a:bodyPr wrap="square" rtlCol="0">
            <a:spAutoFit/>
          </a:bodyPr>
          <a:lstStyle/>
          <a:p>
            <a:r>
              <a:rPr lang="en-CA" sz="1600" dirty="0" smtClean="0"/>
              <a:t>References: World Health Organization (February 23, 2020</a:t>
            </a:r>
            <a:r>
              <a:rPr lang="en-CA" sz="1600" dirty="0"/>
              <a:t>). Q&amp;A on coronaviruses (COVID-19</a:t>
            </a:r>
            <a:r>
              <a:rPr lang="en-CA" sz="1600" dirty="0" smtClean="0"/>
              <a:t>). Retrieved from </a:t>
            </a:r>
            <a:r>
              <a:rPr lang="en-CA" sz="1600" dirty="0" smtClean="0">
                <a:hlinkClick r:id="rId2"/>
              </a:rPr>
              <a:t>https</a:t>
            </a:r>
            <a:r>
              <a:rPr lang="en-CA" sz="1600" dirty="0">
                <a:hlinkClick r:id="rId2"/>
              </a:rPr>
              <a:t>://</a:t>
            </a:r>
            <a:r>
              <a:rPr lang="en-CA" sz="1600" dirty="0" smtClean="0">
                <a:hlinkClick r:id="rId2"/>
              </a:rPr>
              <a:t>www.who.int/news-room/q-a-detail/q-a-coronaviruses</a:t>
            </a:r>
            <a:r>
              <a:rPr lang="en-CA" sz="1600" dirty="0" smtClean="0"/>
              <a:t>; Alberta health Services (February 2020). Novel </a:t>
            </a:r>
            <a:r>
              <a:rPr lang="en-CA" sz="1600" dirty="0" err="1" smtClean="0"/>
              <a:t>coronarvirus</a:t>
            </a:r>
            <a:r>
              <a:rPr lang="en-CA" sz="1600" dirty="0" smtClean="0"/>
              <a:t> (COVID-19) FAQs for Public).</a:t>
            </a:r>
            <a:endParaRPr lang="en-CA" sz="1600" dirty="0"/>
          </a:p>
        </p:txBody>
      </p:sp>
    </p:spTree>
    <p:extLst>
      <p:ext uri="{BB962C8B-B14F-4D97-AF65-F5344CB8AC3E}">
        <p14:creationId xmlns:p14="http://schemas.microsoft.com/office/powerpoint/2010/main" val="2362167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Can </a:t>
            </a:r>
            <a:r>
              <a:rPr lang="en-CA" dirty="0" smtClean="0"/>
              <a:t>COVID-19 </a:t>
            </a:r>
            <a:r>
              <a:rPr lang="en-CA" dirty="0"/>
              <a:t>be caught from a person who has no symptoms?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The main way the disease spreads is through respiratory droplets expelled by someone who is coughing. </a:t>
            </a:r>
            <a:endParaRPr lang="en-CA" sz="2400" dirty="0" smtClean="0"/>
          </a:p>
          <a:p>
            <a:pPr>
              <a:buFont typeface="Arial" panose="020B0604020202020204" pitchFamily="34" charset="0"/>
              <a:buChar char="•"/>
            </a:pPr>
            <a:r>
              <a:rPr lang="en-CA" sz="2400" dirty="0" smtClean="0"/>
              <a:t>The </a:t>
            </a:r>
            <a:r>
              <a:rPr lang="en-CA" sz="2400" dirty="0"/>
              <a:t>risk of catching COVID-19 from someone with no symptoms at all is very low. </a:t>
            </a:r>
            <a:endParaRPr lang="en-CA" sz="2400" dirty="0" smtClean="0"/>
          </a:p>
          <a:p>
            <a:pPr>
              <a:buFont typeface="Arial" panose="020B0604020202020204" pitchFamily="34" charset="0"/>
              <a:buChar char="•"/>
            </a:pPr>
            <a:r>
              <a:rPr lang="en-CA" sz="2400" dirty="0" smtClean="0"/>
              <a:t>However</a:t>
            </a:r>
            <a:r>
              <a:rPr lang="en-CA" sz="2400" dirty="0"/>
              <a:t>, many people with COVID-19 experience only mild symptoms. This is particularly true at the early stages of the disease. </a:t>
            </a:r>
            <a:endParaRPr lang="en-CA" sz="2400" dirty="0" smtClean="0"/>
          </a:p>
          <a:p>
            <a:pPr>
              <a:buFont typeface="Arial" panose="020B0604020202020204" pitchFamily="34" charset="0"/>
              <a:buChar char="•"/>
            </a:pPr>
            <a:r>
              <a:rPr lang="en-CA" sz="2400" dirty="0" smtClean="0"/>
              <a:t>It </a:t>
            </a:r>
            <a:r>
              <a:rPr lang="en-CA" sz="2400" dirty="0"/>
              <a:t>is therefore possible to catch COVID-19 from someone who has, for example, just a mild cough and does not feel ill.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244701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Can I catch COVID-19 from the feces of someone with the disease?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The risk of catching COVID-19 from the feces of an infected person appears to be low. </a:t>
            </a:r>
            <a:endParaRPr lang="en-CA" sz="2400" dirty="0" smtClean="0"/>
          </a:p>
          <a:p>
            <a:pPr>
              <a:buFont typeface="Arial" panose="020B0604020202020204" pitchFamily="34" charset="0"/>
              <a:buChar char="•"/>
            </a:pPr>
            <a:r>
              <a:rPr lang="en-CA" sz="2400" dirty="0" smtClean="0"/>
              <a:t>While </a:t>
            </a:r>
            <a:r>
              <a:rPr lang="en-CA" sz="2400" dirty="0"/>
              <a:t>initial investigations suggest the virus may be present in feces in some cases, spread through this route is not a main feature of the outbreak. </a:t>
            </a:r>
            <a:endParaRPr lang="en-CA" sz="2400" dirty="0" smtClean="0"/>
          </a:p>
          <a:p>
            <a:pPr>
              <a:buFont typeface="Arial" panose="020B0604020202020204" pitchFamily="34" charset="0"/>
              <a:buChar char="•"/>
            </a:pPr>
            <a:r>
              <a:rPr lang="en-CA" sz="2400" dirty="0" smtClean="0"/>
              <a:t>Because </a:t>
            </a:r>
            <a:r>
              <a:rPr lang="en-CA" sz="2400" dirty="0"/>
              <a:t>this is a risk, however, it is another reason to clean hands regularly, after using the bathroom and before eating. </a:t>
            </a:r>
            <a:endParaRPr lang="en-CA" sz="2400" dirty="0" smtClean="0"/>
          </a:p>
          <a:p>
            <a:pPr>
              <a:buFont typeface="Arial" panose="020B0604020202020204" pitchFamily="34" charset="0"/>
              <a:buChar char="•"/>
            </a:pPr>
            <a:r>
              <a:rPr lang="en-CA" sz="2400" dirty="0" smtClean="0"/>
              <a:t>The World Health Organization is </a:t>
            </a:r>
            <a:r>
              <a:rPr lang="en-CA" sz="2400" dirty="0"/>
              <a:t>assessing ongoing research on the ways COVID-19 is spread and will continue to share new findings.</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239476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Can humans become infected with COVID-19 from an animal source?</a:t>
            </a:r>
            <a:endParaRPr lang="en-CA" sz="40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Coronaviruses are a large family of viruses that are common in animals. </a:t>
            </a:r>
            <a:endParaRPr lang="en-CA" dirty="0" smtClean="0"/>
          </a:p>
          <a:p>
            <a:pPr>
              <a:buFont typeface="Arial" panose="020B0604020202020204" pitchFamily="34" charset="0"/>
              <a:buChar char="•"/>
            </a:pPr>
            <a:r>
              <a:rPr lang="en-CA" dirty="0" smtClean="0"/>
              <a:t>To </a:t>
            </a:r>
            <a:r>
              <a:rPr lang="en-CA" dirty="0"/>
              <a:t>protect </a:t>
            </a:r>
            <a:r>
              <a:rPr lang="en-CA" dirty="0" smtClean="0"/>
              <a:t>yourself </a:t>
            </a:r>
            <a:r>
              <a:rPr lang="en-CA" dirty="0"/>
              <a:t>when visiting live animal </a:t>
            </a:r>
            <a:r>
              <a:rPr lang="en-CA" dirty="0" smtClean="0"/>
              <a:t>markets:</a:t>
            </a:r>
          </a:p>
          <a:p>
            <a:pPr lvl="1">
              <a:buFont typeface="Arial" panose="020B0604020202020204" pitchFamily="34" charset="0"/>
              <a:buChar char="•"/>
            </a:pPr>
            <a:r>
              <a:rPr lang="en-CA" dirty="0"/>
              <a:t>A</a:t>
            </a:r>
            <a:r>
              <a:rPr lang="en-CA" dirty="0" smtClean="0"/>
              <a:t>void </a:t>
            </a:r>
            <a:r>
              <a:rPr lang="en-CA" dirty="0"/>
              <a:t>direct contact with animals and surfaces in contact with animals. </a:t>
            </a:r>
            <a:endParaRPr lang="en-CA" dirty="0" smtClean="0"/>
          </a:p>
          <a:p>
            <a:pPr lvl="1">
              <a:buFont typeface="Arial" panose="020B0604020202020204" pitchFamily="34" charset="0"/>
              <a:buChar char="•"/>
            </a:pPr>
            <a:r>
              <a:rPr lang="en-CA" dirty="0" smtClean="0"/>
              <a:t>Ensure </a:t>
            </a:r>
            <a:r>
              <a:rPr lang="en-CA" dirty="0"/>
              <a:t>good food safety practices at all times. </a:t>
            </a:r>
            <a:endParaRPr lang="en-CA" dirty="0" smtClean="0"/>
          </a:p>
          <a:p>
            <a:pPr lvl="1">
              <a:buFont typeface="Arial" panose="020B0604020202020204" pitchFamily="34" charset="0"/>
              <a:buChar char="•"/>
            </a:pPr>
            <a:r>
              <a:rPr lang="en-CA" dirty="0" smtClean="0"/>
              <a:t>Handle </a:t>
            </a:r>
            <a:r>
              <a:rPr lang="en-CA" dirty="0"/>
              <a:t>raw meat, milk or animal organs with care to avoid contamination of uncooked foods and avoid consuming raw or undercooked animal products</a:t>
            </a:r>
            <a:r>
              <a:rPr lang="en-CA" dirty="0" smtClean="0"/>
              <a:t>.</a:t>
            </a:r>
          </a:p>
          <a:p>
            <a:pPr>
              <a:buFont typeface="Arial" panose="020B0604020202020204" pitchFamily="34" charset="0"/>
              <a:buChar char="•"/>
            </a:pPr>
            <a:r>
              <a:rPr lang="en-CA" dirty="0"/>
              <a:t>There is no evidence that companion animals or pets </a:t>
            </a:r>
            <a:r>
              <a:rPr lang="en-CA" dirty="0" smtClean="0"/>
              <a:t>(such </a:t>
            </a:r>
            <a:r>
              <a:rPr lang="en-CA" dirty="0"/>
              <a:t>as cats and </a:t>
            </a:r>
            <a:r>
              <a:rPr lang="en-CA" dirty="0" smtClean="0"/>
              <a:t>dogs) </a:t>
            </a:r>
            <a:r>
              <a:rPr lang="en-CA" dirty="0"/>
              <a:t>have been infected or could spread the virus that causes COVID-19.</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335046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was on a flight with someone who looked sick. Am I at risk?</a:t>
            </a:r>
            <a:endParaRPr lang="en-CA" dirty="0"/>
          </a:p>
        </p:txBody>
      </p:sp>
      <p:sp>
        <p:nvSpPr>
          <p:cNvPr id="3" name="Content Placeholder 2"/>
          <p:cNvSpPr>
            <a:spLocks noGrp="1"/>
          </p:cNvSpPr>
          <p:nvPr>
            <p:ph idx="1"/>
          </p:nvPr>
        </p:nvSpPr>
        <p:spPr/>
        <p:txBody>
          <a:bodyPr/>
          <a:lstStyle/>
          <a:p>
            <a:pPr marL="0" indent="0">
              <a:buNone/>
            </a:pPr>
            <a:r>
              <a:rPr lang="en-CA" sz="2400" dirty="0" smtClean="0"/>
              <a:t>Influenza </a:t>
            </a:r>
            <a:r>
              <a:rPr lang="en-CA" sz="2400" dirty="0"/>
              <a:t>and the common cold are far more likely causes of respiratory illness </a:t>
            </a:r>
            <a:r>
              <a:rPr lang="en-CA" sz="2400" dirty="0" smtClean="0"/>
              <a:t>among travelers</a:t>
            </a:r>
            <a:r>
              <a:rPr lang="en-CA" sz="2400" dirty="0"/>
              <a:t>. </a:t>
            </a:r>
          </a:p>
          <a:p>
            <a:pPr marL="180975" indent="-180975">
              <a:buFont typeface="Arial" panose="020B0604020202020204" pitchFamily="34" charset="0"/>
              <a:buChar char="•"/>
            </a:pPr>
            <a:r>
              <a:rPr lang="en-CA" sz="2400" dirty="0" smtClean="0"/>
              <a:t>You </a:t>
            </a:r>
            <a:r>
              <a:rPr lang="en-CA" sz="2400" dirty="0"/>
              <a:t>can protect yourself by washing your hands often and well, and getting </a:t>
            </a:r>
            <a:r>
              <a:rPr lang="en-CA" sz="2400" dirty="0" smtClean="0"/>
              <a:t>your annual </a:t>
            </a:r>
            <a:r>
              <a:rPr lang="en-CA" sz="2400" dirty="0"/>
              <a:t>influenza vaccine. </a:t>
            </a:r>
          </a:p>
          <a:p>
            <a:pPr marL="180975" indent="-180975">
              <a:buFont typeface="Arial" panose="020B0604020202020204" pitchFamily="34" charset="0"/>
              <a:buChar char="•"/>
            </a:pPr>
            <a:r>
              <a:rPr lang="en-CA" sz="2400" dirty="0" smtClean="0"/>
              <a:t>Returning </a:t>
            </a:r>
            <a:r>
              <a:rPr lang="en-CA" sz="2400" dirty="0"/>
              <a:t>travelers on international flights may be screened at the airport. </a:t>
            </a:r>
          </a:p>
          <a:p>
            <a:pPr marL="180975" indent="-180975">
              <a:buFont typeface="Arial" panose="020B0604020202020204" pitchFamily="34" charset="0"/>
              <a:buChar char="•"/>
            </a:pPr>
            <a:r>
              <a:rPr lang="en-CA" sz="2400" dirty="0" smtClean="0"/>
              <a:t>If </a:t>
            </a:r>
            <a:r>
              <a:rPr lang="en-CA" sz="2400" dirty="0"/>
              <a:t>any cases are diagnosed among travelers to Alberta, Public Health will be following up with anyone who was exposed. </a:t>
            </a:r>
          </a:p>
        </p:txBody>
      </p:sp>
      <p:pic>
        <p:nvPicPr>
          <p:cNvPr id="4" name="Picture 3"/>
          <p:cNvPicPr>
            <a:picLocks noChangeAspect="1"/>
          </p:cNvPicPr>
          <p:nvPr/>
        </p:nvPicPr>
        <p:blipFill>
          <a:blip r:embed="rId2"/>
          <a:stretch>
            <a:fillRect/>
          </a:stretch>
        </p:blipFill>
        <p:spPr>
          <a:xfrm>
            <a:off x="1023735" y="6034496"/>
            <a:ext cx="8065707" cy="426757"/>
          </a:xfrm>
          <a:prstGeom prst="rect">
            <a:avLst/>
          </a:prstGeom>
        </p:spPr>
      </p:pic>
    </p:spTree>
    <p:extLst>
      <p:ext uri="{BB962C8B-B14F-4D97-AF65-F5344CB8AC3E}">
        <p14:creationId xmlns:p14="http://schemas.microsoft.com/office/powerpoint/2010/main" val="2374658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long will it take to develop symptoms after being exposed to COVID-19?</a:t>
            </a:r>
            <a:endParaRPr lang="en-CA" dirty="0"/>
          </a:p>
        </p:txBody>
      </p:sp>
      <p:sp>
        <p:nvSpPr>
          <p:cNvPr id="3" name="Content Placeholder 2"/>
          <p:cNvSpPr>
            <a:spLocks noGrp="1"/>
          </p:cNvSpPr>
          <p:nvPr>
            <p:ph idx="1"/>
          </p:nvPr>
        </p:nvSpPr>
        <p:spPr>
          <a:xfrm>
            <a:off x="1097280" y="2181948"/>
            <a:ext cx="10058400" cy="3687146"/>
          </a:xfrm>
        </p:spPr>
        <p:txBody>
          <a:bodyPr>
            <a:normAutofit/>
          </a:bodyPr>
          <a:lstStyle/>
          <a:p>
            <a:pPr marL="271463" indent="-182563">
              <a:buFont typeface="Arial" panose="020B0604020202020204" pitchFamily="34" charset="0"/>
              <a:buChar char="•"/>
            </a:pPr>
            <a:r>
              <a:rPr lang="en-CA" sz="2400" dirty="0"/>
              <a:t>The “incubation period” means the time between catching the virus and beginning to have symptoms of the disease. </a:t>
            </a:r>
            <a:endParaRPr lang="en-CA" sz="2400" dirty="0" smtClean="0"/>
          </a:p>
          <a:p>
            <a:pPr marL="271463" indent="-182563">
              <a:buFont typeface="Arial" panose="020B0604020202020204" pitchFamily="34" charset="0"/>
              <a:buChar char="•"/>
            </a:pPr>
            <a:r>
              <a:rPr lang="en-CA" sz="2400" dirty="0" smtClean="0"/>
              <a:t>Most estimates of the incubation period for COVID-19 range </a:t>
            </a:r>
            <a:r>
              <a:rPr lang="en-CA" sz="2400" dirty="0"/>
              <a:t>from </a:t>
            </a:r>
            <a:r>
              <a:rPr lang="en-CA" sz="2400" b="1" dirty="0"/>
              <a:t>1-14 days, </a:t>
            </a:r>
            <a:r>
              <a:rPr lang="en-CA" sz="2400" dirty="0"/>
              <a:t>most commonly around </a:t>
            </a:r>
            <a:r>
              <a:rPr lang="en-CA" sz="2400" dirty="0" smtClean="0"/>
              <a:t>5 </a:t>
            </a:r>
            <a:r>
              <a:rPr lang="en-CA" sz="2400" dirty="0"/>
              <a:t>days. </a:t>
            </a:r>
            <a:endParaRPr lang="en-CA" sz="2400" dirty="0" smtClean="0"/>
          </a:p>
          <a:p>
            <a:pPr marL="271463" indent="-182563">
              <a:buFont typeface="Arial" panose="020B0604020202020204" pitchFamily="34" charset="0"/>
              <a:buChar char="•"/>
            </a:pPr>
            <a:r>
              <a:rPr lang="en-CA" sz="2400" dirty="0" smtClean="0"/>
              <a:t>These </a:t>
            </a:r>
            <a:r>
              <a:rPr lang="en-CA" sz="2400" dirty="0"/>
              <a:t>estimates will be updated as more data become available.</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1096776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Current Situation </a:t>
            </a:r>
          </a:p>
        </p:txBody>
      </p:sp>
      <p:sp>
        <p:nvSpPr>
          <p:cNvPr id="3" name="Content Placeholder 2"/>
          <p:cNvSpPr>
            <a:spLocks noGrp="1"/>
          </p:cNvSpPr>
          <p:nvPr>
            <p:ph idx="1"/>
          </p:nvPr>
        </p:nvSpPr>
        <p:spPr/>
        <p:txBody>
          <a:bodyPr/>
          <a:lstStyle/>
          <a:p>
            <a:pPr marL="180975" indent="-176213">
              <a:buFont typeface="Arial" panose="020B0604020202020204" pitchFamily="34" charset="0"/>
              <a:buChar char="•"/>
            </a:pPr>
            <a:r>
              <a:rPr lang="en-CA" sz="2400" dirty="0"/>
              <a:t>On December </a:t>
            </a:r>
            <a:r>
              <a:rPr lang="en-CA" sz="2400" dirty="0" smtClean="0"/>
              <a:t>31, </a:t>
            </a:r>
            <a:r>
              <a:rPr lang="en-CA" sz="2400" dirty="0"/>
              <a:t>2019, an outbreak of pneumonia associated with a new coronavirus (COVID-19) was reported in China.  </a:t>
            </a:r>
          </a:p>
          <a:p>
            <a:pPr marL="180975" indent="-176213">
              <a:buFont typeface="Arial" panose="020B0604020202020204" pitchFamily="34" charset="0"/>
              <a:buChar char="•"/>
            </a:pPr>
            <a:r>
              <a:rPr lang="en-CA" sz="2400" dirty="0"/>
              <a:t>The outbreak </a:t>
            </a:r>
            <a:r>
              <a:rPr lang="en-CA" sz="2400" dirty="0" smtClean="0"/>
              <a:t>is thought to have begun </a:t>
            </a:r>
            <a:r>
              <a:rPr lang="en-CA" sz="2400" dirty="0"/>
              <a:t>at a market for live poultry, wild animals and seafood in Wuhan, China.   </a:t>
            </a:r>
          </a:p>
          <a:p>
            <a:pPr marL="180975" indent="-176213">
              <a:buFont typeface="Arial" panose="020B0604020202020204" pitchFamily="34" charset="0"/>
              <a:buChar char="•"/>
            </a:pPr>
            <a:r>
              <a:rPr lang="en-CA" sz="2400" dirty="0"/>
              <a:t>China has shut down the Wuhan market, as well as domestic and international transportation links from Wuhan and other affected cities in an attempt to contain the spread of the virus.  </a:t>
            </a:r>
            <a:endParaRPr lang="en-CA" sz="2400" dirty="0" smtClean="0"/>
          </a:p>
          <a:p>
            <a:pPr marL="180975" indent="-176213">
              <a:buFont typeface="Arial" panose="020B0604020202020204" pitchFamily="34" charset="0"/>
              <a:buChar char="•"/>
            </a:pPr>
            <a:r>
              <a:rPr lang="en-CA" sz="2400" dirty="0" smtClean="0"/>
              <a:t>Since then, COVID-19 has spread to many other countries.</a:t>
            </a:r>
            <a:endParaRPr lang="en-CA" sz="2400" dirty="0"/>
          </a:p>
          <a:p>
            <a:endParaRPr lang="en-CA" dirty="0"/>
          </a:p>
        </p:txBody>
      </p:sp>
    </p:spTree>
    <p:extLst>
      <p:ext uri="{BB962C8B-B14F-4D97-AF65-F5344CB8AC3E}">
        <p14:creationId xmlns:p14="http://schemas.microsoft.com/office/powerpoint/2010/main" val="693783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0722"/>
          </a:xfrm>
        </p:spPr>
        <p:txBody>
          <a:bodyPr/>
          <a:lstStyle/>
          <a:p>
            <a:r>
              <a:rPr lang="en-CA" dirty="0" smtClean="0"/>
              <a:t>Who should be evaluated for COVID-19?</a:t>
            </a:r>
            <a:endParaRPr lang="en-CA" dirty="0"/>
          </a:p>
        </p:txBody>
      </p:sp>
      <p:sp>
        <p:nvSpPr>
          <p:cNvPr id="3" name="Content Placeholder 2"/>
          <p:cNvSpPr>
            <a:spLocks noGrp="1"/>
          </p:cNvSpPr>
          <p:nvPr>
            <p:ph idx="1"/>
          </p:nvPr>
        </p:nvSpPr>
        <p:spPr/>
        <p:txBody>
          <a:bodyPr>
            <a:normAutofit fontScale="92500" lnSpcReduction="20000"/>
          </a:bodyPr>
          <a:lstStyle/>
          <a:p>
            <a:r>
              <a:rPr lang="en-CA" b="1" dirty="0" smtClean="0"/>
              <a:t>People </a:t>
            </a:r>
            <a:r>
              <a:rPr lang="en-CA" b="1" dirty="0"/>
              <a:t>with fever and/or a cough or shortness of </a:t>
            </a:r>
            <a:r>
              <a:rPr lang="en-CA" b="1" dirty="0" smtClean="0"/>
              <a:t>breath and in the last 14 days before illness onset meet </a:t>
            </a:r>
            <a:r>
              <a:rPr lang="en-CA" b="1" dirty="0"/>
              <a:t>any of the following criteria: </a:t>
            </a:r>
            <a:endParaRPr lang="en-CA" dirty="0"/>
          </a:p>
          <a:p>
            <a:r>
              <a:rPr lang="en-CA" dirty="0" smtClean="0"/>
              <a:t>• </a:t>
            </a:r>
            <a:r>
              <a:rPr lang="en-CA" dirty="0"/>
              <a:t>Travelled to </a:t>
            </a:r>
            <a:r>
              <a:rPr lang="en-CA" dirty="0" smtClean="0"/>
              <a:t>affected areas; </a:t>
            </a:r>
          </a:p>
          <a:p>
            <a:r>
              <a:rPr lang="en-CA" sz="2200" b="1" dirty="0" smtClean="0"/>
              <a:t>OR</a:t>
            </a:r>
            <a:r>
              <a:rPr lang="en-CA" dirty="0" smtClean="0"/>
              <a:t> </a:t>
            </a:r>
            <a:endParaRPr lang="en-CA" dirty="0"/>
          </a:p>
          <a:p>
            <a:r>
              <a:rPr lang="en-CA" dirty="0"/>
              <a:t>• Had close </a:t>
            </a:r>
            <a:r>
              <a:rPr lang="en-CA" dirty="0" smtClean="0"/>
              <a:t>contact </a:t>
            </a:r>
            <a:r>
              <a:rPr lang="en-CA" dirty="0"/>
              <a:t>with a confirmed or probable case of COVID-19; </a:t>
            </a:r>
          </a:p>
          <a:p>
            <a:r>
              <a:rPr lang="en-CA" b="1" dirty="0" smtClean="0"/>
              <a:t>OR </a:t>
            </a:r>
            <a:endParaRPr lang="en-CA" b="1" dirty="0"/>
          </a:p>
          <a:p>
            <a:r>
              <a:rPr lang="en-CA" dirty="0"/>
              <a:t>• Had close </a:t>
            </a:r>
            <a:r>
              <a:rPr lang="en-CA" dirty="0" smtClean="0"/>
              <a:t>contact </a:t>
            </a:r>
            <a:r>
              <a:rPr lang="en-CA" dirty="0"/>
              <a:t>with a person with acute respiratory illness who had been to affected areas; </a:t>
            </a:r>
            <a:endParaRPr lang="en-CA" dirty="0" smtClean="0"/>
          </a:p>
          <a:p>
            <a:r>
              <a:rPr lang="en-CA" b="1" dirty="0" smtClean="0"/>
              <a:t>OR</a:t>
            </a:r>
            <a:r>
              <a:rPr lang="en-CA" sz="1800" b="1" dirty="0" smtClean="0"/>
              <a:t> </a:t>
            </a:r>
            <a:endParaRPr lang="en-CA" sz="1800" b="1" dirty="0"/>
          </a:p>
          <a:p>
            <a:r>
              <a:rPr lang="en-CA" dirty="0"/>
              <a:t>• Had laboratory exposure to biological material (e.g. primary clinical specimens, virus culture isolates) known to contain COVID-19 virus. </a:t>
            </a:r>
          </a:p>
          <a:p>
            <a:r>
              <a:rPr lang="en-CA" b="1" dirty="0" smtClean="0"/>
              <a:t>Anyone </a:t>
            </a:r>
            <a:r>
              <a:rPr lang="en-CA" b="1" dirty="0"/>
              <a:t>meeting these criteria should avoid contact with others and call Health Link (811) for advice. </a:t>
            </a:r>
          </a:p>
        </p:txBody>
      </p:sp>
      <p:sp>
        <p:nvSpPr>
          <p:cNvPr id="6" name="TextBox 5"/>
          <p:cNvSpPr txBox="1"/>
          <p:nvPr/>
        </p:nvSpPr>
        <p:spPr>
          <a:xfrm>
            <a:off x="1083210" y="5992842"/>
            <a:ext cx="10163908" cy="369332"/>
          </a:xfrm>
          <a:prstGeom prst="rect">
            <a:avLst/>
          </a:prstGeom>
          <a:noFill/>
        </p:spPr>
        <p:txBody>
          <a:bodyPr wrap="square" rtlCol="0">
            <a:spAutoFit/>
          </a:bodyPr>
          <a:lstStyle/>
          <a:p>
            <a:r>
              <a:rPr lang="en-CA" dirty="0" smtClean="0"/>
              <a:t>Alberta Health (2020). Alberta public health disease management guidelines: Coronavirus – COVID-19.</a:t>
            </a:r>
            <a:endParaRPr lang="en-CA" dirty="0"/>
          </a:p>
        </p:txBody>
      </p:sp>
    </p:spTree>
    <p:extLst>
      <p:ext uri="{BB962C8B-B14F-4D97-AF65-F5344CB8AC3E}">
        <p14:creationId xmlns:p14="http://schemas.microsoft.com/office/powerpoint/2010/main" val="81591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2622"/>
          </a:xfrm>
        </p:spPr>
        <p:txBody>
          <a:bodyPr>
            <a:normAutofit/>
          </a:bodyPr>
          <a:lstStyle/>
          <a:p>
            <a:r>
              <a:rPr lang="en-CA" sz="4400" dirty="0" smtClean="0"/>
              <a:t>What should I do if I think I have COVID-19?</a:t>
            </a:r>
            <a:endParaRPr lang="en-CA" sz="4400" dirty="0"/>
          </a:p>
        </p:txBody>
      </p:sp>
      <p:sp>
        <p:nvSpPr>
          <p:cNvPr id="3" name="Content Placeholder 2"/>
          <p:cNvSpPr>
            <a:spLocks noGrp="1"/>
          </p:cNvSpPr>
          <p:nvPr>
            <p:ph idx="1"/>
          </p:nvPr>
        </p:nvSpPr>
        <p:spPr/>
        <p:txBody>
          <a:bodyPr>
            <a:normAutofit/>
          </a:bodyPr>
          <a:lstStyle/>
          <a:p>
            <a:r>
              <a:rPr lang="en-CA" sz="2400" dirty="0"/>
              <a:t>I</a:t>
            </a:r>
            <a:r>
              <a:rPr lang="en-CA" sz="2400" dirty="0" smtClean="0"/>
              <a:t>f </a:t>
            </a:r>
            <a:r>
              <a:rPr lang="en-CA" sz="2400" dirty="0"/>
              <a:t>you are sick and meet </a:t>
            </a:r>
            <a:r>
              <a:rPr lang="en-CA" sz="2400" dirty="0" smtClean="0"/>
              <a:t>the criteria on the previous slide:</a:t>
            </a:r>
          </a:p>
          <a:p>
            <a:r>
              <a:rPr lang="en-CA" sz="2400" dirty="0" smtClean="0"/>
              <a:t>• </a:t>
            </a:r>
            <a:r>
              <a:rPr lang="en-CA" sz="2400" dirty="0"/>
              <a:t>Stay home and call Health Link 811 for advice. You will be directed to a health care facility if it is necessary. </a:t>
            </a:r>
            <a:endParaRPr lang="en-CA" sz="2400" dirty="0" smtClean="0"/>
          </a:p>
          <a:p>
            <a:r>
              <a:rPr lang="en-CA" sz="2400" dirty="0" smtClean="0"/>
              <a:t>• </a:t>
            </a:r>
            <a:r>
              <a:rPr lang="en-CA" sz="2400" dirty="0"/>
              <a:t>If you are not seriously ill, do not go to a physician’s office, a health care facility or a lab without consulting with Health </a:t>
            </a:r>
            <a:r>
              <a:rPr lang="en-CA" sz="2400" dirty="0" smtClean="0"/>
              <a:t>Link 811 </a:t>
            </a:r>
            <a:r>
              <a:rPr lang="en-CA" sz="2400" dirty="0"/>
              <a:t>first. </a:t>
            </a:r>
            <a:endParaRPr lang="en-CA" sz="2400" dirty="0" smtClean="0"/>
          </a:p>
          <a:p>
            <a:r>
              <a:rPr lang="en-CA" sz="2400" dirty="0" smtClean="0"/>
              <a:t>• </a:t>
            </a:r>
            <a:r>
              <a:rPr lang="en-CA" sz="2400" b="1" dirty="0" smtClean="0"/>
              <a:t>If </a:t>
            </a:r>
            <a:r>
              <a:rPr lang="en-CA" sz="2400" b="1" dirty="0"/>
              <a:t>you are seriously ill and need immediate medical attention </a:t>
            </a:r>
            <a:r>
              <a:rPr lang="en-CA" sz="2400" b="1" dirty="0" smtClean="0"/>
              <a:t>call 911 and </a:t>
            </a:r>
            <a:r>
              <a:rPr lang="en-CA" sz="2400" b="1" dirty="0"/>
              <a:t>inform them that you may have COVID-19</a:t>
            </a:r>
          </a:p>
        </p:txBody>
      </p:sp>
      <p:sp>
        <p:nvSpPr>
          <p:cNvPr id="6" name="TextBox 5"/>
          <p:cNvSpPr txBox="1"/>
          <p:nvPr/>
        </p:nvSpPr>
        <p:spPr>
          <a:xfrm>
            <a:off x="1322363" y="5992842"/>
            <a:ext cx="8876714" cy="369332"/>
          </a:xfrm>
          <a:prstGeom prst="rect">
            <a:avLst/>
          </a:prstGeom>
          <a:noFill/>
        </p:spPr>
        <p:txBody>
          <a:bodyPr wrap="square" rtlCol="0">
            <a:spAutoFit/>
          </a:bodyPr>
          <a:lstStyle/>
          <a:p>
            <a:r>
              <a:rPr lang="en-CA" dirty="0" smtClean="0"/>
              <a:t>Alberta Health Services (March 3, 2020). Novel Coronavirus (COVID-19) FAQs for Public</a:t>
            </a:r>
            <a:endParaRPr lang="en-CA" dirty="0"/>
          </a:p>
        </p:txBody>
      </p:sp>
    </p:spTree>
    <p:extLst>
      <p:ext uri="{BB962C8B-B14F-4D97-AF65-F5344CB8AC3E}">
        <p14:creationId xmlns:p14="http://schemas.microsoft.com/office/powerpoint/2010/main" val="1796191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can I do to protect myself and prevent the spread of disease?</a:t>
            </a:r>
            <a:endParaRPr lang="en-CA" dirty="0"/>
          </a:p>
        </p:txBody>
      </p:sp>
      <p:sp>
        <p:nvSpPr>
          <p:cNvPr id="3" name="Content Placeholder 2"/>
          <p:cNvSpPr>
            <a:spLocks noGrp="1"/>
          </p:cNvSpPr>
          <p:nvPr>
            <p:ph idx="1"/>
          </p:nvPr>
        </p:nvSpPr>
        <p:spPr/>
        <p:txBody>
          <a:bodyPr/>
          <a:lstStyle/>
          <a:p>
            <a:r>
              <a:rPr lang="en-CA" dirty="0"/>
              <a:t>You can reduce your chances of being infected or spreading COVID-19 by taking some simple precautions</a:t>
            </a:r>
            <a:r>
              <a:rPr lang="en-CA" dirty="0" smtClean="0"/>
              <a:t>:</a:t>
            </a:r>
          </a:p>
          <a:p>
            <a:pPr>
              <a:buFont typeface="Arial" panose="020B0604020202020204" pitchFamily="34" charset="0"/>
              <a:buChar char="•"/>
            </a:pPr>
            <a:r>
              <a:rPr lang="en-CA" dirty="0"/>
              <a:t>Regularly and thoroughly </a:t>
            </a:r>
            <a:r>
              <a:rPr lang="en-CA" dirty="0" smtClean="0"/>
              <a:t>wash </a:t>
            </a:r>
            <a:r>
              <a:rPr lang="en-CA" dirty="0"/>
              <a:t>your hands with </a:t>
            </a:r>
            <a:r>
              <a:rPr lang="en-CA" dirty="0" smtClean="0"/>
              <a:t>soap </a:t>
            </a:r>
            <a:r>
              <a:rPr lang="en-CA" dirty="0"/>
              <a:t>and </a:t>
            </a:r>
            <a:r>
              <a:rPr lang="en-CA" dirty="0" smtClean="0"/>
              <a:t>water or use an alcohol-based hand rub.</a:t>
            </a:r>
          </a:p>
          <a:p>
            <a:pPr lvl="1">
              <a:buFont typeface="Arial" panose="020B0604020202020204" pitchFamily="34" charset="0"/>
              <a:buChar char="•"/>
            </a:pPr>
            <a:r>
              <a:rPr lang="en-CA" dirty="0" smtClean="0"/>
              <a:t>Why</a:t>
            </a:r>
            <a:r>
              <a:rPr lang="en-CA" dirty="0"/>
              <a:t>? Washing your hands with soap and water or using alcohol-based hand rub kills viruses that may be on your hands</a:t>
            </a:r>
            <a:r>
              <a:rPr lang="en-CA" dirty="0" smtClean="0"/>
              <a:t>.</a:t>
            </a:r>
          </a:p>
          <a:p>
            <a:pPr>
              <a:buFont typeface="Arial" panose="020B0604020202020204" pitchFamily="34" charset="0"/>
              <a:buChar char="•"/>
            </a:pPr>
            <a:r>
              <a:rPr lang="en-CA" dirty="0"/>
              <a:t>Maintain at least </a:t>
            </a:r>
            <a:r>
              <a:rPr lang="en-CA" dirty="0" smtClean="0"/>
              <a:t>2 metres (6 </a:t>
            </a:r>
            <a:r>
              <a:rPr lang="en-CA" dirty="0"/>
              <a:t>feet) distance between yourself and anyone who is coughing or </a:t>
            </a:r>
            <a:r>
              <a:rPr lang="en-CA" dirty="0" smtClean="0"/>
              <a:t>sneezing.</a:t>
            </a:r>
          </a:p>
          <a:p>
            <a:pPr lvl="1">
              <a:buFont typeface="Arial" panose="020B0604020202020204" pitchFamily="34" charset="0"/>
              <a:buChar char="•"/>
            </a:pPr>
            <a:r>
              <a:rPr lang="en-CA" dirty="0" smtClean="0"/>
              <a:t>Why</a:t>
            </a:r>
            <a:r>
              <a:rPr lang="en-CA" dirty="0"/>
              <a:t>? When someone coughs or sneezes they spray </a:t>
            </a:r>
            <a:r>
              <a:rPr lang="en-CA" dirty="0" smtClean="0"/>
              <a:t>small </a:t>
            </a:r>
            <a:r>
              <a:rPr lang="en-CA" dirty="0"/>
              <a:t>droplets from their nose or mouth which may contain virus. If you are too close, you can breathe in the droplets, including the COVID-19 virus if the person coughing has the disease.</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4023082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can I do to protect myself and prevent the spread of disease</a:t>
            </a:r>
            <a:r>
              <a:rPr lang="en-CA" dirty="0" smtClean="0"/>
              <a:t>? </a:t>
            </a:r>
            <a:r>
              <a:rPr lang="en-CA" sz="2800" dirty="0" smtClean="0"/>
              <a:t>(</a:t>
            </a:r>
            <a:r>
              <a:rPr lang="en-CA" sz="2800" dirty="0" err="1" smtClean="0"/>
              <a:t>con’t</a:t>
            </a:r>
            <a:r>
              <a:rPr lang="en-CA" sz="2800" dirty="0" smtClean="0"/>
              <a:t>)</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dirty="0"/>
              <a:t>Avoid touching </a:t>
            </a:r>
            <a:r>
              <a:rPr lang="en-CA" dirty="0" smtClean="0"/>
              <a:t>your eyes</a:t>
            </a:r>
            <a:r>
              <a:rPr lang="en-CA" dirty="0"/>
              <a:t>, nose and </a:t>
            </a:r>
            <a:r>
              <a:rPr lang="en-CA" dirty="0" smtClean="0"/>
              <a:t>mouth.</a:t>
            </a:r>
          </a:p>
          <a:p>
            <a:pPr lvl="1">
              <a:buFont typeface="Arial" panose="020B0604020202020204" pitchFamily="34" charset="0"/>
              <a:buChar char="•"/>
            </a:pPr>
            <a:r>
              <a:rPr lang="en-CA" dirty="0" smtClean="0"/>
              <a:t>Why</a:t>
            </a:r>
            <a:r>
              <a:rPr lang="en-CA" dirty="0"/>
              <a:t>? </a:t>
            </a:r>
            <a:r>
              <a:rPr lang="en-CA" dirty="0" smtClean="0"/>
              <a:t>Contaminated hands </a:t>
            </a:r>
            <a:r>
              <a:rPr lang="en-CA" dirty="0"/>
              <a:t>can transfer the virus to your eyes, nose or mouth. From there, the virus can enter your body and can make you sick</a:t>
            </a:r>
            <a:r>
              <a:rPr lang="en-CA" dirty="0" smtClean="0"/>
              <a:t>.</a:t>
            </a:r>
          </a:p>
          <a:p>
            <a:pPr>
              <a:buFont typeface="Arial" panose="020B0604020202020204" pitchFamily="34" charset="0"/>
              <a:buChar char="•"/>
            </a:pPr>
            <a:r>
              <a:rPr lang="en-CA" dirty="0"/>
              <a:t>Make sure you, and the people around you, follow good respiratory hygiene. This means covering your mouth and nose with your bent elbow or tissue when you cough or sneeze. Then dispose of the used tissue immediately</a:t>
            </a:r>
            <a:r>
              <a:rPr lang="en-CA" dirty="0" smtClean="0"/>
              <a:t>. </a:t>
            </a:r>
          </a:p>
          <a:p>
            <a:pPr lvl="1">
              <a:buFont typeface="Arial" panose="020B0604020202020204" pitchFamily="34" charset="0"/>
              <a:buChar char="•"/>
            </a:pPr>
            <a:r>
              <a:rPr lang="en-CA" dirty="0" smtClean="0"/>
              <a:t>Why</a:t>
            </a:r>
            <a:r>
              <a:rPr lang="en-CA" dirty="0"/>
              <a:t>? Droplets spread virus. By following good respiratory hygiene you protect the people around you from viruses such </a:t>
            </a:r>
            <a:r>
              <a:rPr lang="en-CA" dirty="0" smtClean="0"/>
              <a:t>as </a:t>
            </a:r>
            <a:r>
              <a:rPr lang="en-CA" dirty="0"/>
              <a:t>cold, flu and </a:t>
            </a:r>
            <a:r>
              <a:rPr lang="en-CA" dirty="0" smtClean="0"/>
              <a:t>COVID-19.</a:t>
            </a:r>
          </a:p>
          <a:p>
            <a:pPr>
              <a:buFont typeface="Arial" panose="020B0604020202020204" pitchFamily="34" charset="0"/>
              <a:buChar char="•"/>
            </a:pPr>
            <a:r>
              <a:rPr lang="en-CA" dirty="0" smtClean="0"/>
              <a:t>Clean and disinfect surfaces that are frequently touched.</a:t>
            </a:r>
          </a:p>
          <a:p>
            <a:pPr lvl="1">
              <a:buFont typeface="Arial" panose="020B0604020202020204" pitchFamily="34" charset="0"/>
              <a:buChar char="•"/>
            </a:pPr>
            <a:r>
              <a:rPr lang="en-CA" dirty="0" smtClean="0"/>
              <a:t>Why</a:t>
            </a:r>
            <a:r>
              <a:rPr lang="en-CA" dirty="0"/>
              <a:t>? Hands touch many surfaces and can pick up </a:t>
            </a:r>
            <a:r>
              <a:rPr lang="en-CA" dirty="0" smtClean="0"/>
              <a:t>viruses. </a:t>
            </a:r>
            <a:r>
              <a:rPr lang="en-CA" dirty="0"/>
              <a:t>Once contaminated, hands can transfer the virus to your eyes, nose or mouth. </a:t>
            </a:r>
            <a:endParaRPr lang="en-CA" dirty="0" smtClean="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623576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long does the virus survive on surfaces?</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It is not certain how long the virus that causes COVID-19 survives on surfaces, but it seems to behave like other coronaviruses. </a:t>
            </a:r>
            <a:endParaRPr lang="en-CA" sz="2400" dirty="0" smtClean="0"/>
          </a:p>
          <a:p>
            <a:pPr>
              <a:buFont typeface="Arial" panose="020B0604020202020204" pitchFamily="34" charset="0"/>
              <a:buChar char="•"/>
            </a:pPr>
            <a:r>
              <a:rPr lang="en-CA" sz="2400" dirty="0" smtClean="0"/>
              <a:t>Studies </a:t>
            </a:r>
            <a:r>
              <a:rPr lang="en-CA" sz="2400" dirty="0"/>
              <a:t>suggest that coronaviruses (including preliminary information on the COVID-19 virus) may persist on surfaces for a few hours or up to several days. This may vary under different conditions (e.g. type of surface, temperature or humidity of the environment</a:t>
            </a:r>
            <a:r>
              <a:rPr lang="en-CA" sz="2400" dirty="0" smtClean="0"/>
              <a:t>).</a:t>
            </a:r>
          </a:p>
          <a:p>
            <a:endParaRPr lang="en-CA"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3359393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should I use to clean and disinfect surfaces?</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There is </a:t>
            </a:r>
            <a:r>
              <a:rPr lang="en-CA" sz="2400" dirty="0" smtClean="0"/>
              <a:t>a lack </a:t>
            </a:r>
            <a:r>
              <a:rPr lang="en-CA" sz="2400" dirty="0"/>
              <a:t>of specific evidence for the effectiveness of specific cleaning products against </a:t>
            </a:r>
            <a:r>
              <a:rPr lang="en-CA" sz="2400" dirty="0" smtClean="0"/>
              <a:t>COVID-19.</a:t>
            </a:r>
          </a:p>
          <a:p>
            <a:pPr>
              <a:buFont typeface="Arial" panose="020B0604020202020204" pitchFamily="34" charset="0"/>
              <a:buChar char="•"/>
            </a:pPr>
            <a:r>
              <a:rPr lang="en-CA" sz="2400" b="1" dirty="0"/>
              <a:t>C</a:t>
            </a:r>
            <a:r>
              <a:rPr lang="en-CA" sz="2400" b="1" dirty="0" smtClean="0"/>
              <a:t>leaning </a:t>
            </a:r>
            <a:r>
              <a:rPr lang="en-CA" sz="2400" b="1" dirty="0"/>
              <a:t>with water and household detergents and </a:t>
            </a:r>
            <a:r>
              <a:rPr lang="en-CA" sz="2400" b="1" dirty="0" smtClean="0"/>
              <a:t>the use </a:t>
            </a:r>
            <a:r>
              <a:rPr lang="en-CA" sz="2400" b="1" dirty="0"/>
              <a:t>of common disinfectant products </a:t>
            </a:r>
            <a:r>
              <a:rPr lang="en-CA" sz="2400" dirty="0"/>
              <a:t>should be sufficient for cleaning and disinfection.</a:t>
            </a:r>
          </a:p>
          <a:p>
            <a:pPr>
              <a:buFont typeface="Arial" panose="020B0604020202020204" pitchFamily="34" charset="0"/>
              <a:buChar char="•"/>
            </a:pPr>
            <a:r>
              <a:rPr lang="en-CA" sz="2400" dirty="0"/>
              <a:t>If household or commercial disinfectant cleaning products are not readily available, hard surfaces can be disinfected using a mixture of </a:t>
            </a:r>
            <a:r>
              <a:rPr lang="en-CA" sz="2400" b="1" dirty="0"/>
              <a:t>1 part bleach (5% sodium hypochlorite) and 9 parts water</a:t>
            </a:r>
            <a:r>
              <a:rPr lang="en-CA" sz="2400" dirty="0"/>
              <a:t>, ensuring the solution </a:t>
            </a:r>
            <a:r>
              <a:rPr lang="en-CA" sz="2400" dirty="0" smtClean="0"/>
              <a:t>remains on </a:t>
            </a:r>
            <a:r>
              <a:rPr lang="en-CA" sz="2400" dirty="0"/>
              <a:t>the surface for 1 minute for disinfection. </a:t>
            </a:r>
          </a:p>
          <a:p>
            <a:pPr>
              <a:buFont typeface="Arial" panose="020B0604020202020204" pitchFamily="34" charset="0"/>
              <a:buChar char="•"/>
            </a:pPr>
            <a:r>
              <a:rPr lang="en-CA" sz="2400" dirty="0" smtClean="0"/>
              <a:t>After cleaning and disinfecting, wash your </a:t>
            </a:r>
            <a:r>
              <a:rPr lang="en-CA" sz="2400" dirty="0"/>
              <a:t>hands </a:t>
            </a:r>
            <a:r>
              <a:rPr lang="en-CA" sz="2400" dirty="0" smtClean="0"/>
              <a:t>with </a:t>
            </a:r>
            <a:r>
              <a:rPr lang="en-CA" sz="2400" dirty="0"/>
              <a:t>soap and </a:t>
            </a:r>
            <a:r>
              <a:rPr lang="en-CA" sz="2400" dirty="0" smtClean="0"/>
              <a:t>water. Avoid </a:t>
            </a:r>
            <a:r>
              <a:rPr lang="en-CA" sz="2400" dirty="0"/>
              <a:t>touching your eyes, mouth, or nose.</a:t>
            </a:r>
          </a:p>
          <a:p>
            <a:endParaRPr lang="en-CA" dirty="0"/>
          </a:p>
        </p:txBody>
      </p:sp>
    </p:spTree>
    <p:extLst>
      <p:ext uri="{BB962C8B-B14F-4D97-AF65-F5344CB8AC3E}">
        <p14:creationId xmlns:p14="http://schemas.microsoft.com/office/powerpoint/2010/main" val="1288515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9772"/>
          </a:xfrm>
        </p:spPr>
        <p:txBody>
          <a:bodyPr/>
          <a:lstStyle/>
          <a:p>
            <a:r>
              <a:rPr lang="en-CA" dirty="0" smtClean="0"/>
              <a:t>Should I wear a mask to protect myself?</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If you are healthy, you only need to wear a mask if you are taking care of a person with </a:t>
            </a:r>
            <a:r>
              <a:rPr lang="en-CA" dirty="0" smtClean="0"/>
              <a:t>a suspected COVID-19 infection.</a:t>
            </a:r>
          </a:p>
          <a:p>
            <a:pPr>
              <a:buFont typeface="Arial" panose="020B0604020202020204" pitchFamily="34" charset="0"/>
              <a:buChar char="•"/>
            </a:pPr>
            <a:r>
              <a:rPr lang="en-CA" dirty="0" smtClean="0"/>
              <a:t>Wear </a:t>
            </a:r>
            <a:r>
              <a:rPr lang="en-CA" dirty="0"/>
              <a:t>a mask if you are coughing or </a:t>
            </a:r>
            <a:r>
              <a:rPr lang="en-CA" dirty="0" smtClean="0"/>
              <a:t>sneezing.</a:t>
            </a:r>
          </a:p>
          <a:p>
            <a:pPr>
              <a:buFont typeface="Arial" panose="020B0604020202020204" pitchFamily="34" charset="0"/>
              <a:buChar char="•"/>
            </a:pPr>
            <a:r>
              <a:rPr lang="en-CA" dirty="0" smtClean="0"/>
              <a:t>Masks </a:t>
            </a:r>
            <a:r>
              <a:rPr lang="en-CA" dirty="0"/>
              <a:t>are effective only when used in combination with frequent </a:t>
            </a:r>
            <a:r>
              <a:rPr lang="en-CA" dirty="0" smtClean="0"/>
              <a:t>hand washing </a:t>
            </a:r>
            <a:r>
              <a:rPr lang="en-CA" dirty="0"/>
              <a:t>with </a:t>
            </a:r>
            <a:r>
              <a:rPr lang="en-CA" dirty="0" smtClean="0"/>
              <a:t>soap and water or alcohol-based </a:t>
            </a:r>
            <a:r>
              <a:rPr lang="en-CA" dirty="0"/>
              <a:t>hand </a:t>
            </a:r>
            <a:r>
              <a:rPr lang="en-CA" dirty="0" smtClean="0"/>
              <a:t>rub. </a:t>
            </a:r>
          </a:p>
          <a:p>
            <a:pPr>
              <a:buFont typeface="Arial" panose="020B0604020202020204" pitchFamily="34" charset="0"/>
              <a:buChar char="•"/>
            </a:pPr>
            <a:r>
              <a:rPr lang="en-CA" dirty="0" smtClean="0"/>
              <a:t>If </a:t>
            </a:r>
            <a:r>
              <a:rPr lang="en-CA" dirty="0"/>
              <a:t>you wear a mask, then you must know how to use it and dispose of it properly</a:t>
            </a:r>
            <a:r>
              <a:rPr lang="en-CA" dirty="0" smtClean="0"/>
              <a:t>.</a:t>
            </a:r>
          </a:p>
          <a:p>
            <a:pPr>
              <a:buFont typeface="Arial" panose="020B0604020202020204" pitchFamily="34" charset="0"/>
              <a:buChar char="•"/>
            </a:pPr>
            <a:r>
              <a:rPr lang="en-CA" dirty="0" smtClean="0"/>
              <a:t>Disposable face masks can only be used once.</a:t>
            </a:r>
          </a:p>
          <a:p>
            <a:pPr>
              <a:buFont typeface="Arial" panose="020B0604020202020204" pitchFamily="34" charset="0"/>
              <a:buChar char="•"/>
            </a:pPr>
            <a:r>
              <a:rPr lang="en-CA" dirty="0" smtClean="0"/>
              <a:t>There is a shortage of masks, so the World Health Organization urges people to use masks wisely.</a:t>
            </a:r>
            <a:endParaRPr lang="en-CA" dirty="0"/>
          </a:p>
          <a:p>
            <a:endParaRPr lang="en-CA"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933144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antibiotics effective in preventing or treating COVID-19?</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No. </a:t>
            </a:r>
            <a:endParaRPr lang="en-CA" dirty="0" smtClean="0"/>
          </a:p>
          <a:p>
            <a:pPr>
              <a:buFont typeface="Arial" panose="020B0604020202020204" pitchFamily="34" charset="0"/>
              <a:buChar char="•"/>
            </a:pPr>
            <a:r>
              <a:rPr lang="en-CA" dirty="0" smtClean="0"/>
              <a:t>Antibiotics </a:t>
            </a:r>
            <a:r>
              <a:rPr lang="en-CA" dirty="0"/>
              <a:t>do not work against viruses, they only work on bacterial infections. </a:t>
            </a:r>
            <a:endParaRPr lang="en-CA" dirty="0" smtClean="0"/>
          </a:p>
          <a:p>
            <a:pPr>
              <a:buFont typeface="Arial" panose="020B0604020202020204" pitchFamily="34" charset="0"/>
              <a:buChar char="•"/>
            </a:pPr>
            <a:r>
              <a:rPr lang="en-CA" dirty="0" smtClean="0"/>
              <a:t>COVID-19 </a:t>
            </a:r>
            <a:r>
              <a:rPr lang="en-CA" dirty="0"/>
              <a:t>is caused by a virus, so antibiotics do not work. </a:t>
            </a:r>
            <a:endParaRPr lang="en-CA" dirty="0" smtClean="0"/>
          </a:p>
          <a:p>
            <a:pPr>
              <a:buFont typeface="Arial" panose="020B0604020202020204" pitchFamily="34" charset="0"/>
              <a:buChar char="•"/>
            </a:pPr>
            <a:r>
              <a:rPr lang="en-CA" dirty="0" smtClean="0"/>
              <a:t>Antibiotics </a:t>
            </a:r>
            <a:r>
              <a:rPr lang="en-CA" dirty="0"/>
              <a:t>should not be used as a means of prevention or treatment of COVID-19. They should only be used as directed by a physician to treat a bacterial infection.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12629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there a vaccine, drug, or treatment for COVID-19?</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smtClean="0"/>
              <a:t>To </a:t>
            </a:r>
            <a:r>
              <a:rPr lang="en-CA" dirty="0"/>
              <a:t>date, there is no vaccine and no specific antiviral medicine to prevent or treat COVID-2019. </a:t>
            </a:r>
            <a:endParaRPr lang="en-CA" dirty="0" smtClean="0"/>
          </a:p>
          <a:p>
            <a:pPr>
              <a:buFont typeface="Arial" panose="020B0604020202020204" pitchFamily="34" charset="0"/>
              <a:buChar char="•"/>
            </a:pPr>
            <a:r>
              <a:rPr lang="en-CA" dirty="0" smtClean="0"/>
              <a:t>However</a:t>
            </a:r>
            <a:r>
              <a:rPr lang="en-CA" dirty="0"/>
              <a:t>, those affected should receive care to relieve symptoms. People with serious illness should be hospitalized. Most patients recover thanks to supportive </a:t>
            </a:r>
            <a:r>
              <a:rPr lang="en-CA" dirty="0" smtClean="0"/>
              <a:t>care.</a:t>
            </a:r>
          </a:p>
          <a:p>
            <a:pPr>
              <a:buFont typeface="Arial" panose="020B0604020202020204" pitchFamily="34" charset="0"/>
              <a:buChar char="•"/>
            </a:pPr>
            <a:r>
              <a:rPr lang="en-CA" dirty="0" smtClean="0"/>
              <a:t>Possible </a:t>
            </a:r>
            <a:r>
              <a:rPr lang="en-CA" dirty="0"/>
              <a:t>vaccines and some specific drug treatments are under investigation. They are being tested through clinical trials. </a:t>
            </a:r>
          </a:p>
          <a:p>
            <a:endParaRPr lang="en-CA"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3155400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2622"/>
          </a:xfrm>
        </p:spPr>
        <p:txBody>
          <a:bodyPr/>
          <a:lstStyle/>
          <a:p>
            <a:r>
              <a:rPr lang="en-CA" dirty="0" smtClean="0"/>
              <a:t>If you have travelled outside Canada</a:t>
            </a:r>
            <a:endParaRPr lang="en-CA" dirty="0"/>
          </a:p>
        </p:txBody>
      </p:sp>
      <p:sp>
        <p:nvSpPr>
          <p:cNvPr id="3" name="Content Placeholder 2"/>
          <p:cNvSpPr>
            <a:spLocks noGrp="1"/>
          </p:cNvSpPr>
          <p:nvPr>
            <p:ph idx="1"/>
          </p:nvPr>
        </p:nvSpPr>
        <p:spPr/>
        <p:txBody>
          <a:bodyPr/>
          <a:lstStyle/>
          <a:p>
            <a:r>
              <a:rPr lang="en-CA" dirty="0"/>
              <a:t>If you have travelled outside Canada, it is important to monitor your health when you </a:t>
            </a:r>
            <a:r>
              <a:rPr lang="en-CA" dirty="0" smtClean="0"/>
              <a:t>return. </a:t>
            </a:r>
          </a:p>
          <a:p>
            <a:r>
              <a:rPr lang="en-CA" dirty="0" smtClean="0"/>
              <a:t>If you may </a:t>
            </a:r>
            <a:r>
              <a:rPr lang="en-CA" dirty="0"/>
              <a:t>have come in contact with the novel </a:t>
            </a:r>
            <a:r>
              <a:rPr lang="en-CA" dirty="0" smtClean="0"/>
              <a:t>coronavirus, monitor </a:t>
            </a:r>
            <a:r>
              <a:rPr lang="en-CA" dirty="0"/>
              <a:t>your health for </a:t>
            </a:r>
            <a:r>
              <a:rPr lang="en-CA" dirty="0" smtClean="0"/>
              <a:t>:</a:t>
            </a:r>
          </a:p>
          <a:p>
            <a:pPr marL="449263" indent="-179388">
              <a:buFont typeface="Arial" panose="020B0604020202020204" pitchFamily="34" charset="0"/>
              <a:buChar char="•"/>
            </a:pPr>
            <a:r>
              <a:rPr lang="en-CA" dirty="0" smtClean="0"/>
              <a:t>Fever</a:t>
            </a:r>
          </a:p>
          <a:p>
            <a:pPr marL="449263" indent="-179388">
              <a:buFont typeface="Arial" panose="020B0604020202020204" pitchFamily="34" charset="0"/>
              <a:buChar char="•"/>
            </a:pPr>
            <a:r>
              <a:rPr lang="en-CA" dirty="0"/>
              <a:t>C</a:t>
            </a:r>
            <a:r>
              <a:rPr lang="en-CA" dirty="0" smtClean="0"/>
              <a:t>ough </a:t>
            </a:r>
            <a:r>
              <a:rPr lang="en-CA" dirty="0"/>
              <a:t>and </a:t>
            </a:r>
            <a:endParaRPr lang="en-CA" dirty="0" smtClean="0"/>
          </a:p>
          <a:p>
            <a:pPr marL="449263" indent="-179388">
              <a:buFont typeface="Arial" panose="020B0604020202020204" pitchFamily="34" charset="0"/>
              <a:buChar char="•"/>
            </a:pPr>
            <a:r>
              <a:rPr lang="en-CA" dirty="0" smtClean="0"/>
              <a:t>Difficulty </a:t>
            </a:r>
            <a:r>
              <a:rPr lang="en-CA" dirty="0"/>
              <a:t>breathing </a:t>
            </a:r>
            <a:r>
              <a:rPr lang="en-CA" dirty="0" smtClean="0"/>
              <a:t>within </a:t>
            </a:r>
            <a:r>
              <a:rPr lang="en-CA" dirty="0"/>
              <a:t>14 days after you arrive in </a:t>
            </a:r>
            <a:r>
              <a:rPr lang="en-CA" dirty="0" smtClean="0"/>
              <a:t>Canada</a:t>
            </a:r>
          </a:p>
          <a:p>
            <a:r>
              <a:rPr lang="en-CA" dirty="0" smtClean="0"/>
              <a:t>If </a:t>
            </a:r>
            <a:r>
              <a:rPr lang="en-CA" dirty="0"/>
              <a:t>you have these symptoms, </a:t>
            </a:r>
            <a:r>
              <a:rPr lang="en-CA" dirty="0" smtClean="0"/>
              <a:t>call </a:t>
            </a:r>
            <a:r>
              <a:rPr lang="en-CA" b="1" dirty="0" smtClean="0"/>
              <a:t>HEALTH LINK 811</a:t>
            </a:r>
            <a:r>
              <a:rPr lang="en-CA" dirty="0" smtClean="0"/>
              <a:t>.</a:t>
            </a:r>
            <a:endParaRPr lang="en-CA" dirty="0"/>
          </a:p>
          <a:p>
            <a:r>
              <a:rPr lang="en-CA" dirty="0"/>
              <a:t>If you have travelled to </a:t>
            </a:r>
            <a:r>
              <a:rPr lang="en-CA" dirty="0" smtClean="0"/>
              <a:t>an affected area in </a:t>
            </a:r>
            <a:r>
              <a:rPr lang="en-CA" dirty="0"/>
              <a:t>the last 14 days, limit your contact with others for a total of 14 days from the date that you </a:t>
            </a:r>
            <a:r>
              <a:rPr lang="en-CA" dirty="0" smtClean="0"/>
              <a:t>left the area. This </a:t>
            </a:r>
            <a:r>
              <a:rPr lang="en-CA" dirty="0"/>
              <a:t>means self-isolate and </a:t>
            </a:r>
            <a:r>
              <a:rPr lang="en-CA" b="1" dirty="0"/>
              <a:t>stay at home</a:t>
            </a:r>
            <a:r>
              <a:rPr lang="en-CA" dirty="0"/>
              <a:t>. In addition, contact </a:t>
            </a:r>
            <a:r>
              <a:rPr lang="en-CA" dirty="0" smtClean="0"/>
              <a:t>HEALTH LINK within </a:t>
            </a:r>
            <a:r>
              <a:rPr lang="en-CA" dirty="0"/>
              <a:t>24 hours of arriving in Canada.</a:t>
            </a:r>
          </a:p>
          <a:p>
            <a:endParaRPr lang="en-CA" dirty="0"/>
          </a:p>
          <a:p>
            <a:endParaRPr lang="en-CA" dirty="0"/>
          </a:p>
        </p:txBody>
      </p:sp>
      <p:sp>
        <p:nvSpPr>
          <p:cNvPr id="4" name="TextBox 3"/>
          <p:cNvSpPr txBox="1"/>
          <p:nvPr/>
        </p:nvSpPr>
        <p:spPr>
          <a:xfrm>
            <a:off x="1097280" y="5977468"/>
            <a:ext cx="9036071" cy="338554"/>
          </a:xfrm>
          <a:prstGeom prst="rect">
            <a:avLst/>
          </a:prstGeom>
          <a:noFill/>
        </p:spPr>
        <p:txBody>
          <a:bodyPr wrap="square" rtlCol="0">
            <a:spAutoFit/>
          </a:bodyPr>
          <a:lstStyle/>
          <a:p>
            <a:r>
              <a:rPr lang="en-CA" sz="1600" dirty="0" smtClean="0"/>
              <a:t>Source: Government of Canada (February 2020). </a:t>
            </a:r>
            <a:r>
              <a:rPr lang="en-CA" sz="1600" dirty="0"/>
              <a:t>Coronavirus disease (COVID-19): Travel advice</a:t>
            </a:r>
          </a:p>
        </p:txBody>
      </p:sp>
    </p:spTree>
    <p:extLst>
      <p:ext uri="{BB962C8B-B14F-4D97-AF65-F5344CB8AC3E}">
        <p14:creationId xmlns:p14="http://schemas.microsoft.com/office/powerpoint/2010/main" val="1731201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Coronavirus?</a:t>
            </a:r>
            <a:endParaRPr lang="en-CA" dirty="0"/>
          </a:p>
        </p:txBody>
      </p:sp>
      <p:sp>
        <p:nvSpPr>
          <p:cNvPr id="3" name="Content Placeholder 2"/>
          <p:cNvSpPr>
            <a:spLocks noGrp="1"/>
          </p:cNvSpPr>
          <p:nvPr>
            <p:ph idx="1"/>
          </p:nvPr>
        </p:nvSpPr>
        <p:spPr>
          <a:xfrm>
            <a:off x="1097280" y="1845734"/>
            <a:ext cx="6770011" cy="4023360"/>
          </a:xfrm>
        </p:spPr>
        <p:txBody>
          <a:bodyPr>
            <a:normAutofit/>
          </a:bodyPr>
          <a:lstStyle/>
          <a:p>
            <a:pPr marL="180975" indent="-180975">
              <a:buFont typeface="Arial" panose="020B0604020202020204" pitchFamily="34" charset="0"/>
              <a:buChar char="•"/>
            </a:pPr>
            <a:r>
              <a:rPr lang="en-CA" sz="2400" dirty="0"/>
              <a:t>Coronaviruses are a large family of viruses which may cause illness in animals or humans.  </a:t>
            </a:r>
            <a:endParaRPr lang="en-CA" sz="2400" dirty="0" smtClean="0"/>
          </a:p>
          <a:p>
            <a:pPr marL="180975" indent="-180975">
              <a:buFont typeface="Arial" panose="020B0604020202020204" pitchFamily="34" charset="0"/>
              <a:buChar char="•"/>
            </a:pPr>
            <a:r>
              <a:rPr lang="en-CA" sz="2400" dirty="0" smtClean="0"/>
              <a:t>In </a:t>
            </a:r>
            <a:r>
              <a:rPr lang="en-CA" sz="2400" dirty="0"/>
              <a:t>humans, several coronaviruses are known to cause respiratory infections ranging from the common cold to more severe diseases such as Middle East Respiratory Syndrome (MERS) and Severe Acute Respiratory Syndrome (SARS). </a:t>
            </a:r>
            <a:endParaRPr lang="en-CA" sz="2400" dirty="0" smtClean="0"/>
          </a:p>
          <a:p>
            <a:pPr marL="180975" indent="-180975">
              <a:buFont typeface="Arial" panose="020B0604020202020204" pitchFamily="34" charset="0"/>
              <a:buChar char="•"/>
            </a:pPr>
            <a:r>
              <a:rPr lang="en-CA" sz="2400" dirty="0" smtClean="0"/>
              <a:t>The </a:t>
            </a:r>
            <a:r>
              <a:rPr lang="en-CA" sz="2400" dirty="0"/>
              <a:t>most recently discovered coronavirus causes coronavirus disease COVID-19.</a:t>
            </a:r>
            <a:endParaRPr lang="en-CA" sz="2200" dirty="0"/>
          </a:p>
        </p:txBody>
      </p:sp>
      <p:pic>
        <p:nvPicPr>
          <p:cNvPr id="4" name="Picture 3"/>
          <p:cNvPicPr>
            <a:picLocks noChangeAspect="1"/>
          </p:cNvPicPr>
          <p:nvPr/>
        </p:nvPicPr>
        <p:blipFill>
          <a:blip r:embed="rId2"/>
          <a:stretch>
            <a:fillRect/>
          </a:stretch>
        </p:blipFill>
        <p:spPr>
          <a:xfrm>
            <a:off x="8204145" y="383787"/>
            <a:ext cx="3476190" cy="3438095"/>
          </a:xfrm>
          <a:prstGeom prst="rect">
            <a:avLst/>
          </a:prstGeom>
        </p:spPr>
      </p:pic>
      <p:sp>
        <p:nvSpPr>
          <p:cNvPr id="5" name="TextBox 4"/>
          <p:cNvSpPr txBox="1"/>
          <p:nvPr/>
        </p:nvSpPr>
        <p:spPr>
          <a:xfrm>
            <a:off x="8204145" y="3784572"/>
            <a:ext cx="2998033" cy="738664"/>
          </a:xfrm>
          <a:prstGeom prst="rect">
            <a:avLst/>
          </a:prstGeom>
          <a:noFill/>
        </p:spPr>
        <p:txBody>
          <a:bodyPr wrap="square" rtlCol="0">
            <a:spAutoFit/>
          </a:bodyPr>
          <a:lstStyle/>
          <a:p>
            <a:r>
              <a:rPr lang="en-CA" sz="1400" dirty="0" smtClean="0"/>
              <a:t>Source: WHO (February 2020) Infection Prevention and Control for Novel Coronavirus (COVID-19)</a:t>
            </a:r>
            <a:endParaRPr lang="en-CA" sz="1400" dirty="0"/>
          </a:p>
        </p:txBody>
      </p:sp>
      <p:sp>
        <p:nvSpPr>
          <p:cNvPr id="7" name="TextBox 6"/>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212897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have been told to self-isolate, what does that mean?</a:t>
            </a:r>
            <a:endParaRPr lang="en-CA" dirty="0"/>
          </a:p>
        </p:txBody>
      </p:sp>
      <p:sp>
        <p:nvSpPr>
          <p:cNvPr id="3" name="Content Placeholder 2"/>
          <p:cNvSpPr>
            <a:spLocks noGrp="1"/>
          </p:cNvSpPr>
          <p:nvPr>
            <p:ph idx="1"/>
          </p:nvPr>
        </p:nvSpPr>
        <p:spPr>
          <a:xfrm>
            <a:off x="1097280" y="1980149"/>
            <a:ext cx="10058400" cy="4159393"/>
          </a:xfrm>
        </p:spPr>
        <p:txBody>
          <a:bodyPr>
            <a:normAutofit/>
          </a:bodyPr>
          <a:lstStyle/>
          <a:p>
            <a:r>
              <a:rPr lang="en-CA" b="1" dirty="0"/>
              <a:t>Note: follow the instructions received from your health care professional</a:t>
            </a:r>
          </a:p>
          <a:p>
            <a:r>
              <a:rPr lang="en-CA" sz="2400" dirty="0" smtClean="0"/>
              <a:t>Self isolation means:</a:t>
            </a:r>
          </a:p>
          <a:p>
            <a:pPr marL="268288" indent="-176213">
              <a:buFont typeface="Arial" panose="020B0604020202020204" pitchFamily="34" charset="0"/>
              <a:buChar char="•"/>
            </a:pPr>
            <a:r>
              <a:rPr lang="en-CA" sz="2400" dirty="0" smtClean="0"/>
              <a:t>Avoiding social </a:t>
            </a:r>
            <a:r>
              <a:rPr lang="en-CA" sz="2400" dirty="0"/>
              <a:t>gatherings, work, school, child care, athletic events, university, faith-based gatherings, healthcare facilities, grocery stores, restaurants, shopping malls, and all public </a:t>
            </a:r>
            <a:r>
              <a:rPr lang="en-CA" sz="2400" dirty="0" smtClean="0"/>
              <a:t>gatherings.</a:t>
            </a:r>
          </a:p>
          <a:p>
            <a:pPr marL="268288" indent="-176213">
              <a:buFont typeface="Arial" panose="020B0604020202020204" pitchFamily="34" charset="0"/>
              <a:buChar char="•"/>
            </a:pPr>
            <a:r>
              <a:rPr lang="en-CA" sz="2400" dirty="0"/>
              <a:t>A</a:t>
            </a:r>
            <a:r>
              <a:rPr lang="en-CA" sz="2400" dirty="0" smtClean="0"/>
              <a:t>void contact with people other than the family members/companions who you travelled with. </a:t>
            </a:r>
          </a:p>
          <a:p>
            <a:pPr marL="268288" indent="-176213">
              <a:buFont typeface="Arial" panose="020B0604020202020204" pitchFamily="34" charset="0"/>
              <a:buChar char="•"/>
            </a:pPr>
            <a:r>
              <a:rPr lang="en-CA" sz="2400" dirty="0" smtClean="0"/>
              <a:t>Avoid having </a:t>
            </a:r>
            <a:r>
              <a:rPr lang="en-CA" sz="2400" dirty="0"/>
              <a:t>visitors to your </a:t>
            </a:r>
            <a:r>
              <a:rPr lang="en-CA" sz="2400" dirty="0" smtClean="0"/>
              <a:t>home. </a:t>
            </a:r>
          </a:p>
          <a:p>
            <a:pPr marL="268288" indent="-176213">
              <a:buFont typeface="Arial" panose="020B0604020202020204" pitchFamily="34" charset="0"/>
              <a:buChar char="•"/>
            </a:pPr>
            <a:endParaRPr lang="en-CA" dirty="0"/>
          </a:p>
        </p:txBody>
      </p:sp>
      <p:pic>
        <p:nvPicPr>
          <p:cNvPr id="4" name="Picture 3"/>
          <p:cNvPicPr>
            <a:picLocks noChangeAspect="1"/>
          </p:cNvPicPr>
          <p:nvPr/>
        </p:nvPicPr>
        <p:blipFill>
          <a:blip r:embed="rId2"/>
          <a:stretch>
            <a:fillRect/>
          </a:stretch>
        </p:blipFill>
        <p:spPr>
          <a:xfrm>
            <a:off x="1097280" y="6034536"/>
            <a:ext cx="8065707" cy="426757"/>
          </a:xfrm>
          <a:prstGeom prst="rect">
            <a:avLst/>
          </a:prstGeom>
        </p:spPr>
      </p:pic>
    </p:spTree>
    <p:extLst>
      <p:ext uri="{BB962C8B-B14F-4D97-AF65-F5344CB8AC3E}">
        <p14:creationId xmlns:p14="http://schemas.microsoft.com/office/powerpoint/2010/main" val="2503498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5972"/>
          </a:xfrm>
        </p:spPr>
        <p:txBody>
          <a:bodyPr/>
          <a:lstStyle/>
          <a:p>
            <a:r>
              <a:rPr lang="en-CA" dirty="0" smtClean="0"/>
              <a:t>Self-Isolation </a:t>
            </a:r>
            <a:r>
              <a:rPr lang="en-CA" sz="3600" dirty="0" smtClean="0"/>
              <a:t>(</a:t>
            </a:r>
            <a:r>
              <a:rPr lang="en-CA" sz="3600" dirty="0" err="1" smtClean="0"/>
              <a:t>con’t</a:t>
            </a:r>
            <a:r>
              <a:rPr lang="en-CA" sz="3600" dirty="0" smtClean="0"/>
              <a:t>)</a:t>
            </a:r>
            <a:endParaRPr lang="en-CA" sz="3600" dirty="0"/>
          </a:p>
        </p:txBody>
      </p:sp>
      <p:sp>
        <p:nvSpPr>
          <p:cNvPr id="3" name="Content Placeholder 2"/>
          <p:cNvSpPr>
            <a:spLocks noGrp="1"/>
          </p:cNvSpPr>
          <p:nvPr>
            <p:ph idx="1"/>
          </p:nvPr>
        </p:nvSpPr>
        <p:spPr>
          <a:xfrm>
            <a:off x="1097280" y="1838325"/>
            <a:ext cx="9579128" cy="4030769"/>
          </a:xfrm>
        </p:spPr>
        <p:txBody>
          <a:bodyPr>
            <a:normAutofit/>
          </a:bodyPr>
          <a:lstStyle/>
          <a:p>
            <a:pPr marL="92075" indent="0">
              <a:buNone/>
            </a:pPr>
            <a:r>
              <a:rPr lang="en-CA" sz="2400" dirty="0" smtClean="0"/>
              <a:t>Self-isolation also means:</a:t>
            </a:r>
          </a:p>
          <a:p>
            <a:pPr marL="268288" indent="-176213">
              <a:buFont typeface="Arial" panose="020B0604020202020204" pitchFamily="34" charset="0"/>
              <a:buChar char="•"/>
            </a:pPr>
            <a:r>
              <a:rPr lang="en-CA" sz="2400" dirty="0" smtClean="0"/>
              <a:t>Avoid </a:t>
            </a:r>
            <a:r>
              <a:rPr lang="en-CA" sz="2400" dirty="0"/>
              <a:t>sharing household items such as dishes, drinking glasses, cups, eating utensils, towels, pillows, or other items with other people in your </a:t>
            </a:r>
            <a:r>
              <a:rPr lang="en-CA" sz="2400" dirty="0" smtClean="0"/>
              <a:t>home.</a:t>
            </a:r>
            <a:endParaRPr lang="en-CA" sz="2400" dirty="0"/>
          </a:p>
          <a:p>
            <a:pPr marL="268288" lvl="1" indent="-176213">
              <a:buFont typeface="Arial" panose="020B0604020202020204" pitchFamily="34" charset="0"/>
              <a:buChar char="•"/>
            </a:pPr>
            <a:r>
              <a:rPr lang="en-CA" sz="2400" dirty="0"/>
              <a:t>Wash </a:t>
            </a:r>
            <a:r>
              <a:rPr lang="en-CA" sz="2400" dirty="0" smtClean="0"/>
              <a:t>dishware </a:t>
            </a:r>
            <a:r>
              <a:rPr lang="en-CA" sz="2400" dirty="0"/>
              <a:t>thoroughly with soap and </a:t>
            </a:r>
            <a:r>
              <a:rPr lang="en-CA" sz="2400" dirty="0" smtClean="0"/>
              <a:t>water or </a:t>
            </a:r>
            <a:r>
              <a:rPr lang="en-CA" sz="2400" dirty="0"/>
              <a:t>place in the dishwasher for </a:t>
            </a:r>
            <a:r>
              <a:rPr lang="en-CA" sz="2400" dirty="0" smtClean="0"/>
              <a:t>cleaning. Wash clothing and linens in a washing machine.</a:t>
            </a:r>
          </a:p>
          <a:p>
            <a:pPr marL="268288" lvl="1" indent="-176213">
              <a:buFont typeface="Arial" panose="020B0604020202020204" pitchFamily="34" charset="0"/>
              <a:buChar char="•"/>
            </a:pPr>
            <a:r>
              <a:rPr lang="en-CA" sz="2400" dirty="0" smtClean="0"/>
              <a:t>Wear </a:t>
            </a:r>
            <a:r>
              <a:rPr lang="en-CA" sz="2400" dirty="0"/>
              <a:t>a surgical mask if you need to leave your home for an urgent errand (picking up essential medication)</a:t>
            </a:r>
          </a:p>
        </p:txBody>
      </p:sp>
      <p:pic>
        <p:nvPicPr>
          <p:cNvPr id="4" name="Picture 3"/>
          <p:cNvPicPr>
            <a:picLocks noChangeAspect="1"/>
          </p:cNvPicPr>
          <p:nvPr/>
        </p:nvPicPr>
        <p:blipFill>
          <a:blip r:embed="rId2"/>
          <a:stretch>
            <a:fillRect/>
          </a:stretch>
        </p:blipFill>
        <p:spPr>
          <a:xfrm>
            <a:off x="1097280" y="6034536"/>
            <a:ext cx="8065707" cy="426757"/>
          </a:xfrm>
          <a:prstGeom prst="rect">
            <a:avLst/>
          </a:prstGeom>
        </p:spPr>
      </p:pic>
    </p:spTree>
    <p:extLst>
      <p:ext uri="{BB962C8B-B14F-4D97-AF65-F5344CB8AC3E}">
        <p14:creationId xmlns:p14="http://schemas.microsoft.com/office/powerpoint/2010/main" val="3322328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you are travelling (including local travel)	</a:t>
            </a:r>
            <a:endParaRPr lang="en-CA" dirty="0"/>
          </a:p>
        </p:txBody>
      </p:sp>
      <p:sp>
        <p:nvSpPr>
          <p:cNvPr id="3" name="Content Placeholder 2"/>
          <p:cNvSpPr>
            <a:spLocks noGrp="1"/>
          </p:cNvSpPr>
          <p:nvPr>
            <p:ph idx="1"/>
          </p:nvPr>
        </p:nvSpPr>
        <p:spPr/>
        <p:txBody>
          <a:bodyPr>
            <a:normAutofit/>
          </a:bodyPr>
          <a:lstStyle/>
          <a:p>
            <a:pPr marL="269875" indent="-269875">
              <a:buFont typeface="Arial" panose="020B0604020202020204" pitchFamily="34" charset="0"/>
              <a:buChar char="•"/>
            </a:pPr>
            <a:r>
              <a:rPr lang="en-CA" dirty="0">
                <a:solidFill>
                  <a:schemeClr val="tx1"/>
                </a:solidFill>
              </a:rPr>
              <a:t>W</a:t>
            </a:r>
            <a:r>
              <a:rPr lang="en-CA" dirty="0" smtClean="0">
                <a:solidFill>
                  <a:schemeClr val="tx1"/>
                </a:solidFill>
              </a:rPr>
              <a:t>ash </a:t>
            </a:r>
            <a:r>
              <a:rPr lang="en-CA" dirty="0">
                <a:solidFill>
                  <a:schemeClr val="tx1"/>
                </a:solidFill>
              </a:rPr>
              <a:t>your hands frequently with soap and water for at least 20 </a:t>
            </a:r>
            <a:r>
              <a:rPr lang="en-CA" dirty="0" smtClean="0">
                <a:solidFill>
                  <a:schemeClr val="tx1"/>
                </a:solidFill>
              </a:rPr>
              <a:t>seconds.</a:t>
            </a:r>
            <a:endParaRPr lang="en-CA" dirty="0">
              <a:solidFill>
                <a:schemeClr val="tx1"/>
              </a:solidFill>
            </a:endParaRPr>
          </a:p>
          <a:p>
            <a:pPr marL="269875" indent="-269875">
              <a:buFont typeface="Arial" panose="020B0604020202020204" pitchFamily="34" charset="0"/>
              <a:buChar char="•"/>
            </a:pPr>
            <a:r>
              <a:rPr lang="en-CA" dirty="0">
                <a:solidFill>
                  <a:schemeClr val="tx1"/>
                </a:solidFill>
              </a:rPr>
              <a:t>U</a:t>
            </a:r>
            <a:r>
              <a:rPr lang="en-CA" dirty="0" smtClean="0">
                <a:solidFill>
                  <a:schemeClr val="tx1"/>
                </a:solidFill>
              </a:rPr>
              <a:t>se </a:t>
            </a:r>
            <a:r>
              <a:rPr lang="en-CA" dirty="0">
                <a:solidFill>
                  <a:schemeClr val="tx1"/>
                </a:solidFill>
              </a:rPr>
              <a:t>alcohol-based hand sanitizer only if soap and water are not </a:t>
            </a:r>
            <a:r>
              <a:rPr lang="en-CA" dirty="0" smtClean="0">
                <a:solidFill>
                  <a:schemeClr val="tx1"/>
                </a:solidFill>
              </a:rPr>
              <a:t>available. </a:t>
            </a:r>
            <a:r>
              <a:rPr lang="en-CA" dirty="0">
                <a:solidFill>
                  <a:schemeClr val="tx1"/>
                </a:solidFill>
              </a:rPr>
              <a:t>I</a:t>
            </a:r>
            <a:r>
              <a:rPr lang="en-CA" dirty="0" smtClean="0">
                <a:solidFill>
                  <a:schemeClr val="tx1"/>
                </a:solidFill>
              </a:rPr>
              <a:t>t </a:t>
            </a:r>
            <a:r>
              <a:rPr lang="en-CA" dirty="0">
                <a:solidFill>
                  <a:schemeClr val="tx1"/>
                </a:solidFill>
              </a:rPr>
              <a:t>is a good idea to always keep some with you when you </a:t>
            </a:r>
            <a:r>
              <a:rPr lang="en-CA" dirty="0" smtClean="0">
                <a:solidFill>
                  <a:schemeClr val="tx1"/>
                </a:solidFill>
              </a:rPr>
              <a:t>travel.</a:t>
            </a:r>
            <a:endParaRPr lang="en-CA" dirty="0">
              <a:solidFill>
                <a:schemeClr val="tx1"/>
              </a:solidFill>
            </a:endParaRPr>
          </a:p>
          <a:p>
            <a:pPr marL="269875" indent="-269875">
              <a:buFont typeface="Arial" panose="020B0604020202020204" pitchFamily="34" charset="0"/>
              <a:buChar char="•"/>
            </a:pPr>
            <a:r>
              <a:rPr lang="en-CA" dirty="0" smtClean="0">
                <a:solidFill>
                  <a:schemeClr val="tx1"/>
                </a:solidFill>
              </a:rPr>
              <a:t>Eat </a:t>
            </a:r>
            <a:r>
              <a:rPr lang="en-CA" dirty="0">
                <a:solidFill>
                  <a:schemeClr val="tx1"/>
                </a:solidFill>
              </a:rPr>
              <a:t>and drink </a:t>
            </a:r>
            <a:r>
              <a:rPr lang="en-CA" dirty="0" smtClean="0">
                <a:solidFill>
                  <a:schemeClr val="tx1"/>
                </a:solidFill>
              </a:rPr>
              <a:t>safely. </a:t>
            </a:r>
            <a:r>
              <a:rPr lang="en-CA" dirty="0">
                <a:solidFill>
                  <a:schemeClr val="tx1"/>
                </a:solidFill>
              </a:rPr>
              <a:t>S</a:t>
            </a:r>
            <a:r>
              <a:rPr lang="en-CA" dirty="0" smtClean="0">
                <a:solidFill>
                  <a:schemeClr val="tx1"/>
                </a:solidFill>
              </a:rPr>
              <a:t>tay away from </a:t>
            </a:r>
            <a:r>
              <a:rPr lang="en-CA" dirty="0">
                <a:solidFill>
                  <a:schemeClr val="tx1"/>
                </a:solidFill>
              </a:rPr>
              <a:t>raw or undercooked food and </a:t>
            </a:r>
            <a:r>
              <a:rPr lang="en-CA" dirty="0" smtClean="0">
                <a:solidFill>
                  <a:schemeClr val="tx1"/>
                </a:solidFill>
              </a:rPr>
              <a:t>meat.</a:t>
            </a:r>
            <a:endParaRPr lang="en-CA" dirty="0">
              <a:solidFill>
                <a:schemeClr val="tx1"/>
              </a:solidFill>
            </a:endParaRPr>
          </a:p>
          <a:p>
            <a:pPr marL="269875" indent="-269875">
              <a:buFont typeface="Arial" panose="020B0604020202020204" pitchFamily="34" charset="0"/>
              <a:buChar char="•"/>
            </a:pPr>
            <a:r>
              <a:rPr lang="en-CA" dirty="0" smtClean="0">
                <a:solidFill>
                  <a:schemeClr val="tx1"/>
                </a:solidFill>
              </a:rPr>
              <a:t>Avoid </a:t>
            </a:r>
            <a:r>
              <a:rPr lang="en-CA" dirty="0">
                <a:solidFill>
                  <a:schemeClr val="tx1"/>
                </a:solidFill>
              </a:rPr>
              <a:t>high-risk areas such as farms, live animal markets and areas where animals may be </a:t>
            </a:r>
            <a:r>
              <a:rPr lang="en-CA" dirty="0" smtClean="0">
                <a:solidFill>
                  <a:schemeClr val="tx1"/>
                </a:solidFill>
              </a:rPr>
              <a:t>slaughtered.</a:t>
            </a:r>
            <a:endParaRPr lang="en-CA" dirty="0">
              <a:solidFill>
                <a:schemeClr val="tx1"/>
              </a:solidFill>
            </a:endParaRPr>
          </a:p>
          <a:p>
            <a:pPr marL="269875" indent="-269875">
              <a:buFont typeface="Arial" panose="020B0604020202020204" pitchFamily="34" charset="0"/>
              <a:buChar char="•"/>
            </a:pPr>
            <a:r>
              <a:rPr lang="en-CA" dirty="0" smtClean="0">
                <a:solidFill>
                  <a:schemeClr val="tx1"/>
                </a:solidFill>
              </a:rPr>
              <a:t>Avoid </a:t>
            </a:r>
            <a:r>
              <a:rPr lang="en-CA" dirty="0">
                <a:solidFill>
                  <a:schemeClr val="tx1"/>
                </a:solidFill>
              </a:rPr>
              <a:t>close contact with people who may be sick, especially if they have difficulty breathing or have a fever or </a:t>
            </a:r>
            <a:r>
              <a:rPr lang="en-CA" dirty="0" smtClean="0">
                <a:solidFill>
                  <a:schemeClr val="tx1"/>
                </a:solidFill>
              </a:rPr>
              <a:t>cough.</a:t>
            </a:r>
            <a:endParaRPr lang="en-CA" dirty="0">
              <a:solidFill>
                <a:schemeClr val="tx1"/>
              </a:solidFill>
            </a:endParaRPr>
          </a:p>
          <a:p>
            <a:pPr marL="269875" indent="-269875">
              <a:buFont typeface="Arial" panose="020B0604020202020204" pitchFamily="34" charset="0"/>
              <a:buChar char="•"/>
            </a:pPr>
            <a:r>
              <a:rPr lang="en-CA" dirty="0" smtClean="0">
                <a:solidFill>
                  <a:schemeClr val="tx1"/>
                </a:solidFill>
              </a:rPr>
              <a:t>Avoid </a:t>
            </a:r>
            <a:r>
              <a:rPr lang="en-CA" dirty="0">
                <a:solidFill>
                  <a:schemeClr val="tx1"/>
                </a:solidFill>
              </a:rPr>
              <a:t>contact with animals (alive or dead), including pigs, chickens, ducks and wild birds, and items contaminated with their body </a:t>
            </a:r>
            <a:r>
              <a:rPr lang="en-CA" dirty="0" smtClean="0">
                <a:solidFill>
                  <a:schemeClr val="tx1"/>
                </a:solidFill>
              </a:rPr>
              <a:t>fluids.</a:t>
            </a:r>
            <a:endParaRPr lang="en-CA" dirty="0">
              <a:solidFill>
                <a:schemeClr val="tx1"/>
              </a:solidFill>
            </a:endParaRPr>
          </a:p>
          <a:p>
            <a:endParaRPr lang="en-CA" dirty="0"/>
          </a:p>
        </p:txBody>
      </p:sp>
      <p:sp>
        <p:nvSpPr>
          <p:cNvPr id="4" name="TextBox 3"/>
          <p:cNvSpPr txBox="1"/>
          <p:nvPr/>
        </p:nvSpPr>
        <p:spPr>
          <a:xfrm>
            <a:off x="1097280" y="5977468"/>
            <a:ext cx="9036071" cy="338554"/>
          </a:xfrm>
          <a:prstGeom prst="rect">
            <a:avLst/>
          </a:prstGeom>
          <a:noFill/>
        </p:spPr>
        <p:txBody>
          <a:bodyPr wrap="square" rtlCol="0">
            <a:spAutoFit/>
          </a:bodyPr>
          <a:lstStyle/>
          <a:p>
            <a:r>
              <a:rPr lang="en-CA" sz="1600" dirty="0" smtClean="0"/>
              <a:t>Source: Government of Canada (February 2020). </a:t>
            </a:r>
            <a:r>
              <a:rPr lang="en-CA" sz="1600" dirty="0"/>
              <a:t>Coronavirus disease (COVID-19): Travel advice</a:t>
            </a:r>
          </a:p>
        </p:txBody>
      </p:sp>
    </p:spTree>
    <p:extLst>
      <p:ext uri="{BB962C8B-B14F-4D97-AF65-F5344CB8AC3E}">
        <p14:creationId xmlns:p14="http://schemas.microsoft.com/office/powerpoint/2010/main" val="358745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9297"/>
          </a:xfrm>
        </p:spPr>
        <p:txBody>
          <a:bodyPr/>
          <a:lstStyle/>
          <a:p>
            <a:r>
              <a:rPr lang="en-CA" dirty="0" smtClean="0"/>
              <a:t>Can I still travel?</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All </a:t>
            </a:r>
            <a:r>
              <a:rPr lang="en-CA" sz="2400" dirty="0"/>
              <a:t>travellers should be aware that there are health risks when you travel. It is important to</a:t>
            </a:r>
            <a:r>
              <a:rPr lang="en-CA" sz="2400" dirty="0">
                <a:solidFill>
                  <a:schemeClr val="tx1"/>
                </a:solidFill>
              </a:rPr>
              <a:t> check your </a:t>
            </a:r>
            <a:r>
              <a:rPr lang="en-CA" sz="2400" dirty="0" smtClean="0">
                <a:solidFill>
                  <a:schemeClr val="tx1"/>
                </a:solidFill>
              </a:rPr>
              <a:t>destination before </a:t>
            </a:r>
            <a:r>
              <a:rPr lang="en-CA" sz="2400" dirty="0"/>
              <a:t>you leave to know the risks and to be prepared</a:t>
            </a:r>
            <a:r>
              <a:rPr lang="en-CA" sz="2400" dirty="0" smtClean="0"/>
              <a:t>.</a:t>
            </a:r>
          </a:p>
          <a:p>
            <a:pPr>
              <a:buFont typeface="Arial" panose="020B0604020202020204" pitchFamily="34" charset="0"/>
              <a:buChar char="•"/>
            </a:pPr>
            <a:r>
              <a:rPr lang="en-CA" sz="2400" dirty="0" smtClean="0"/>
              <a:t>Visit the Government of Canada’s Travel Advice and Advisories website to review the most recent information for your destination: </a:t>
            </a:r>
            <a:r>
              <a:rPr lang="en-CA" sz="2400" u="sng" dirty="0"/>
              <a:t>https://travel.gc.ca/travelling/advisories</a:t>
            </a:r>
          </a:p>
          <a:p>
            <a:pPr marL="0" indent="0">
              <a:buNone/>
            </a:pPr>
            <a:endParaRPr lang="en-CA" dirty="0"/>
          </a:p>
        </p:txBody>
      </p:sp>
      <p:sp>
        <p:nvSpPr>
          <p:cNvPr id="5" name="TextBox 4"/>
          <p:cNvSpPr txBox="1"/>
          <p:nvPr/>
        </p:nvSpPr>
        <p:spPr>
          <a:xfrm>
            <a:off x="1097280" y="5977468"/>
            <a:ext cx="9036071" cy="338554"/>
          </a:xfrm>
          <a:prstGeom prst="rect">
            <a:avLst/>
          </a:prstGeom>
          <a:noFill/>
        </p:spPr>
        <p:txBody>
          <a:bodyPr wrap="square" rtlCol="0">
            <a:spAutoFit/>
          </a:bodyPr>
          <a:lstStyle/>
          <a:p>
            <a:r>
              <a:rPr lang="en-CA" sz="1600" dirty="0" smtClean="0"/>
              <a:t>Source: Government of Canada (February 2020). </a:t>
            </a:r>
            <a:r>
              <a:rPr lang="en-CA" sz="1600" dirty="0"/>
              <a:t>Coronavirus disease (COVID-19): Travel advice</a:t>
            </a:r>
          </a:p>
        </p:txBody>
      </p:sp>
    </p:spTree>
    <p:extLst>
      <p:ext uri="{BB962C8B-B14F-4D97-AF65-F5344CB8AC3E}">
        <p14:creationId xmlns:p14="http://schemas.microsoft.com/office/powerpoint/2010/main" val="365473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Is it safe to receive a package from any area where COVID-19 has been reported?</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Yes. </a:t>
            </a:r>
            <a:endParaRPr lang="en-CA" sz="2400" dirty="0" smtClean="0"/>
          </a:p>
          <a:p>
            <a:pPr>
              <a:buFont typeface="Arial" panose="020B0604020202020204" pitchFamily="34" charset="0"/>
              <a:buChar char="•"/>
            </a:pPr>
            <a:r>
              <a:rPr lang="en-CA" sz="2400" dirty="0" smtClean="0"/>
              <a:t>The </a:t>
            </a:r>
            <a:r>
              <a:rPr lang="en-CA" sz="2400" dirty="0"/>
              <a:t>likelihood of an infected person contaminating commercial goods is low and the risk of catching the virus that causes COVID-19 from a package that has been moved, travelled, and exposed to different conditions and temperature is also low.</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2789051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10355205" cy="1132622"/>
          </a:xfrm>
        </p:spPr>
        <p:txBody>
          <a:bodyPr/>
          <a:lstStyle/>
          <a:p>
            <a:r>
              <a:rPr lang="en-CA" dirty="0" smtClean="0"/>
              <a:t>What is the Government </a:t>
            </a:r>
            <a:r>
              <a:rPr lang="en-CA" dirty="0"/>
              <a:t>of </a:t>
            </a:r>
            <a:r>
              <a:rPr lang="en-CA" dirty="0" smtClean="0"/>
              <a:t>Canada doing?</a:t>
            </a:r>
            <a:endParaRPr lang="en-CA" dirty="0"/>
          </a:p>
        </p:txBody>
      </p:sp>
      <p:sp>
        <p:nvSpPr>
          <p:cNvPr id="3" name="Content Placeholder 2"/>
          <p:cNvSpPr>
            <a:spLocks noGrp="1"/>
          </p:cNvSpPr>
          <p:nvPr>
            <p:ph idx="1"/>
          </p:nvPr>
        </p:nvSpPr>
        <p:spPr/>
        <p:txBody>
          <a:bodyPr/>
          <a:lstStyle/>
          <a:p>
            <a:endParaRPr lang="en-CA" dirty="0"/>
          </a:p>
          <a:p>
            <a:pPr marL="180975" indent="-180975">
              <a:buFont typeface="Arial" panose="020B0604020202020204" pitchFamily="34" charset="0"/>
              <a:buChar char="•"/>
            </a:pPr>
            <a:r>
              <a:rPr lang="en-CA" sz="2400" dirty="0"/>
              <a:t>Public Health Agency of Canada is monitoring the situation both on national and global fronts.</a:t>
            </a:r>
          </a:p>
          <a:p>
            <a:pPr marL="180975" indent="-180975">
              <a:buFont typeface="Arial" panose="020B0604020202020204" pitchFamily="34" charset="0"/>
              <a:buChar char="•"/>
            </a:pPr>
            <a:r>
              <a:rPr lang="en-CA" sz="2400" dirty="0"/>
              <a:t>Border Health Services is screening at key airports that have direct flights from </a:t>
            </a:r>
            <a:r>
              <a:rPr lang="en-CA" sz="2400" dirty="0" smtClean="0"/>
              <a:t>affected areas. </a:t>
            </a:r>
            <a:endParaRPr lang="en-CA" sz="2400" dirty="0"/>
          </a:p>
          <a:p>
            <a:pPr marL="180975" indent="-180975">
              <a:buFont typeface="Arial" panose="020B0604020202020204" pitchFamily="34" charset="0"/>
              <a:buChar char="•"/>
            </a:pPr>
            <a:r>
              <a:rPr lang="en-CA" sz="2400" dirty="0"/>
              <a:t>Guidance Documents have been </a:t>
            </a:r>
            <a:r>
              <a:rPr lang="en-CA" sz="2400" dirty="0" smtClean="0"/>
              <a:t>developed.</a:t>
            </a:r>
            <a:endParaRPr lang="en-CA" sz="2400" dirty="0"/>
          </a:p>
          <a:p>
            <a:pPr marL="180975" indent="-180975">
              <a:buFont typeface="Arial" panose="020B0604020202020204" pitchFamily="34" charset="0"/>
              <a:buChar char="•"/>
            </a:pPr>
            <a:r>
              <a:rPr lang="en-CA" sz="2400" dirty="0" smtClean="0"/>
              <a:t>Vaccine research and development is underway</a:t>
            </a:r>
            <a:r>
              <a:rPr lang="en-CA" sz="2400" dirty="0"/>
              <a:t>.</a:t>
            </a:r>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35</a:t>
            </a:fld>
            <a:endParaRPr lang="en-CA"/>
          </a:p>
        </p:txBody>
      </p:sp>
    </p:spTree>
    <p:extLst>
      <p:ext uri="{BB962C8B-B14F-4D97-AF65-F5344CB8AC3E}">
        <p14:creationId xmlns:p14="http://schemas.microsoft.com/office/powerpoint/2010/main" val="223391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699979" cy="1450757"/>
          </a:xfrm>
        </p:spPr>
        <p:txBody>
          <a:bodyPr>
            <a:normAutofit/>
          </a:bodyPr>
          <a:lstStyle/>
          <a:p>
            <a:r>
              <a:rPr lang="en-CA" sz="4400" dirty="0" smtClean="0"/>
              <a:t>What is FNIHB doing?</a:t>
            </a:r>
            <a:endParaRPr lang="en-CA" sz="4400" dirty="0"/>
          </a:p>
        </p:txBody>
      </p:sp>
      <p:sp>
        <p:nvSpPr>
          <p:cNvPr id="3" name="Content Placeholder 2"/>
          <p:cNvSpPr>
            <a:spLocks noGrp="1"/>
          </p:cNvSpPr>
          <p:nvPr>
            <p:ph idx="1"/>
          </p:nvPr>
        </p:nvSpPr>
        <p:spPr>
          <a:xfrm>
            <a:off x="1154083" y="2253697"/>
            <a:ext cx="10058400" cy="4023360"/>
          </a:xfrm>
        </p:spPr>
        <p:txBody>
          <a:bodyPr>
            <a:normAutofit/>
          </a:bodyPr>
          <a:lstStyle/>
          <a:p>
            <a:pPr marL="180975" indent="-180975">
              <a:buFont typeface="Arial" panose="020B0604020202020204" pitchFamily="34" charset="0"/>
              <a:buChar char="•"/>
            </a:pPr>
            <a:r>
              <a:rPr lang="en-CA" sz="2400" dirty="0" smtClean="0"/>
              <a:t>Indigenous </a:t>
            </a:r>
            <a:r>
              <a:rPr lang="en-CA" sz="2400" dirty="0"/>
              <a:t>Services Canada remains connected to the Public Health </a:t>
            </a:r>
            <a:r>
              <a:rPr lang="en-CA" sz="2400" dirty="0" smtClean="0"/>
              <a:t>Agency of Canada</a:t>
            </a:r>
            <a:r>
              <a:rPr lang="en-CA" sz="2400" dirty="0"/>
              <a:t> </a:t>
            </a:r>
            <a:r>
              <a:rPr lang="en-CA" sz="2400" dirty="0" smtClean="0"/>
              <a:t>and</a:t>
            </a:r>
            <a:r>
              <a:rPr lang="en-CA" sz="2400" dirty="0"/>
              <a:t> </a:t>
            </a:r>
            <a:r>
              <a:rPr lang="en-CA" sz="2400" dirty="0" smtClean="0"/>
              <a:t>provincial health authorities </a:t>
            </a:r>
            <a:r>
              <a:rPr lang="en-CA" sz="2400" dirty="0"/>
              <a:t>on the domestic and international </a:t>
            </a:r>
            <a:r>
              <a:rPr lang="en-CA" sz="2400" dirty="0" smtClean="0"/>
              <a:t>situation.</a:t>
            </a:r>
            <a:endParaRPr lang="en-CA" sz="2400" dirty="0"/>
          </a:p>
          <a:p>
            <a:pPr marL="180975" indent="-180975">
              <a:buFont typeface="Arial" panose="020B0604020202020204" pitchFamily="34" charset="0"/>
              <a:buChar char="•"/>
            </a:pPr>
            <a:r>
              <a:rPr lang="en-CA" sz="2400" dirty="0"/>
              <a:t>Personal protective equipment and infection control training has been conducted for health care providers in each </a:t>
            </a:r>
            <a:r>
              <a:rPr lang="en-CA" sz="2400" dirty="0" smtClean="0"/>
              <a:t>region across the country. </a:t>
            </a:r>
          </a:p>
          <a:p>
            <a:pPr marL="180975" indent="-180975">
              <a:buFont typeface="Arial" panose="020B0604020202020204" pitchFamily="34" charset="0"/>
              <a:buChar char="•"/>
            </a:pPr>
            <a:r>
              <a:rPr lang="en-CA" sz="2400" dirty="0" smtClean="0"/>
              <a:t>Regions </a:t>
            </a:r>
            <a:r>
              <a:rPr lang="en-CA" sz="2400" dirty="0"/>
              <a:t>are reaching out to communities and providing further training and information on infection prevention and control.</a:t>
            </a:r>
          </a:p>
          <a:p>
            <a:pPr marL="180975" indent="-180975">
              <a:buFont typeface="Arial" panose="020B0604020202020204" pitchFamily="34" charset="0"/>
              <a:buChar char="•"/>
            </a:pPr>
            <a:r>
              <a:rPr lang="en-CA" sz="2400" dirty="0"/>
              <a:t>Regions are working with respective communities to update </a:t>
            </a:r>
            <a:r>
              <a:rPr lang="en-CA" sz="2400" dirty="0" smtClean="0"/>
              <a:t>their </a:t>
            </a:r>
            <a:r>
              <a:rPr lang="en-CA" sz="2400" dirty="0"/>
              <a:t>Health Emergency plans.</a:t>
            </a:r>
          </a:p>
          <a:p>
            <a:pPr marL="180975" indent="-180975">
              <a:buFont typeface="Arial" panose="020B0604020202020204" pitchFamily="34" charset="0"/>
              <a:buChar char="•"/>
            </a:pPr>
            <a:endParaRPr lang="en-CA" dirty="0"/>
          </a:p>
          <a:p>
            <a:endParaRPr lang="en-CA" dirty="0"/>
          </a:p>
        </p:txBody>
      </p:sp>
      <p:sp>
        <p:nvSpPr>
          <p:cNvPr id="5" name="Slide Number Placeholder 4"/>
          <p:cNvSpPr>
            <a:spLocks noGrp="1"/>
          </p:cNvSpPr>
          <p:nvPr>
            <p:ph type="sldNum" sz="quarter" idx="12"/>
          </p:nvPr>
        </p:nvSpPr>
        <p:spPr/>
        <p:txBody>
          <a:bodyPr/>
          <a:lstStyle/>
          <a:p>
            <a:fld id="{C85163B1-B462-4D21-B067-D117512AAFD1}" type="slidenum">
              <a:rPr lang="en-CA" smtClean="0"/>
              <a:t>36</a:t>
            </a:fld>
            <a:endParaRPr lang="en-CA"/>
          </a:p>
        </p:txBody>
      </p:sp>
    </p:spTree>
    <p:extLst>
      <p:ext uri="{BB962C8B-B14F-4D97-AF65-F5344CB8AC3E}">
        <p14:creationId xmlns:p14="http://schemas.microsoft.com/office/powerpoint/2010/main" val="4280271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7872"/>
          </a:xfrm>
        </p:spPr>
        <p:txBody>
          <a:bodyPr/>
          <a:lstStyle/>
          <a:p>
            <a:r>
              <a:rPr lang="en-CA" dirty="0" smtClean="0"/>
              <a:t>Be Prepared</a:t>
            </a:r>
            <a:endParaRPr lang="en-CA" dirty="0"/>
          </a:p>
        </p:txBody>
      </p:sp>
      <p:sp>
        <p:nvSpPr>
          <p:cNvPr id="3" name="Content Placeholder 2"/>
          <p:cNvSpPr>
            <a:spLocks noGrp="1"/>
          </p:cNvSpPr>
          <p:nvPr>
            <p:ph idx="1"/>
          </p:nvPr>
        </p:nvSpPr>
        <p:spPr/>
        <p:txBody>
          <a:bodyPr>
            <a:normAutofit/>
          </a:bodyPr>
          <a:lstStyle/>
          <a:p>
            <a:pPr marL="268288" indent="-176213">
              <a:buFont typeface="Arial" panose="020B0604020202020204" pitchFamily="34" charset="0"/>
              <a:buChar char="•"/>
            </a:pPr>
            <a:r>
              <a:rPr lang="en-CA" sz="2400" dirty="0"/>
              <a:t>Although China remains the epicentre of the COVID-19 outbreak, more countries are reporting cases</a:t>
            </a:r>
            <a:r>
              <a:rPr lang="en-CA" sz="2400" dirty="0" smtClean="0"/>
              <a:t>. </a:t>
            </a:r>
            <a:r>
              <a:rPr lang="en-CA" sz="2400" dirty="0"/>
              <a:t>Some countries may not have the capacity to detect or contain the disease. This means global efforts to stop the spread of the disease may not be enough to prevent a </a:t>
            </a:r>
            <a:r>
              <a:rPr lang="en-CA" sz="2400" dirty="0" smtClean="0"/>
              <a:t>pandemic.</a:t>
            </a:r>
          </a:p>
          <a:p>
            <a:pPr marL="268288" indent="-176213">
              <a:buFont typeface="Arial" panose="020B0604020202020204" pitchFamily="34" charset="0"/>
              <a:buChar char="•"/>
            </a:pPr>
            <a:r>
              <a:rPr lang="en-CA" sz="2400" dirty="0" smtClean="0"/>
              <a:t>The risk to Canadians is still low, </a:t>
            </a:r>
            <a:r>
              <a:rPr lang="en-CA" sz="2400" dirty="0"/>
              <a:t>it is important to be prepared at the individual and community level for all possible scenarios</a:t>
            </a:r>
            <a:r>
              <a:rPr lang="en-CA" sz="2400" dirty="0" smtClean="0"/>
              <a:t>.</a:t>
            </a:r>
          </a:p>
          <a:p>
            <a:pPr marL="268288" indent="-176213">
              <a:buFont typeface="Arial" panose="020B0604020202020204" pitchFamily="34" charset="0"/>
              <a:buChar char="•"/>
            </a:pPr>
            <a:r>
              <a:rPr lang="en-CA" sz="2400" dirty="0"/>
              <a:t>Canada's public health system is well equipped to contain cases coming from </a:t>
            </a:r>
            <a:r>
              <a:rPr lang="en-CA" sz="2400" dirty="0" smtClean="0"/>
              <a:t>abroad.</a:t>
            </a:r>
          </a:p>
          <a:p>
            <a:pPr marL="268288" indent="-176213">
              <a:buFont typeface="Arial" panose="020B0604020202020204" pitchFamily="34" charset="0"/>
              <a:buChar char="•"/>
            </a:pPr>
            <a:r>
              <a:rPr lang="en-CA" sz="2400" dirty="0" smtClean="0"/>
              <a:t>In </a:t>
            </a:r>
            <a:r>
              <a:rPr lang="en-CA" sz="2400" dirty="0"/>
              <a:t>order to mitigate the impacts of COVID-19, </a:t>
            </a:r>
            <a:r>
              <a:rPr lang="en-CA" sz="2400" b="1" dirty="0"/>
              <a:t>everyone has a role to play</a:t>
            </a:r>
            <a:r>
              <a:rPr lang="en-CA" sz="2400" dirty="0"/>
              <a:t>. </a:t>
            </a:r>
            <a:endParaRPr lang="en-CA" sz="2400" dirty="0" smtClean="0"/>
          </a:p>
        </p:txBody>
      </p:sp>
      <p:sp>
        <p:nvSpPr>
          <p:cNvPr id="4" name="TextBox 3"/>
          <p:cNvSpPr txBox="1"/>
          <p:nvPr/>
        </p:nvSpPr>
        <p:spPr>
          <a:xfrm flipH="1">
            <a:off x="1243897" y="6068730"/>
            <a:ext cx="6645167" cy="338554"/>
          </a:xfrm>
          <a:prstGeom prst="rect">
            <a:avLst/>
          </a:prstGeom>
          <a:noFill/>
        </p:spPr>
        <p:txBody>
          <a:bodyPr wrap="square" rtlCol="0">
            <a:spAutoFit/>
          </a:bodyPr>
          <a:lstStyle/>
          <a:p>
            <a:r>
              <a:rPr lang="en-CA" sz="1600" dirty="0" smtClean="0"/>
              <a:t>Source: PHAC (March 2020) Coronavirus disease (COVID-19): Being Prepared</a:t>
            </a:r>
            <a:endParaRPr lang="en-CA" sz="1600" dirty="0"/>
          </a:p>
        </p:txBody>
      </p:sp>
    </p:spTree>
    <p:extLst>
      <p:ext uri="{BB962C8B-B14F-4D97-AF65-F5344CB8AC3E}">
        <p14:creationId xmlns:p14="http://schemas.microsoft.com/office/powerpoint/2010/main" val="401466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5" y="1803531"/>
            <a:ext cx="2278966" cy="4023360"/>
          </a:xfrm>
        </p:spPr>
        <p:txBody>
          <a:bodyPr/>
          <a:lstStyle/>
          <a:p>
            <a:r>
              <a:rPr lang="en-CA" dirty="0"/>
              <a:t>Canada's health system is ready to respond to cases that arise in Canada, but it is important that individuals and communities are ready if there is widespread illness here at home.</a:t>
            </a:r>
          </a:p>
        </p:txBody>
      </p:sp>
      <p:sp>
        <p:nvSpPr>
          <p:cNvPr id="5" name="TextBox 4"/>
          <p:cNvSpPr txBox="1"/>
          <p:nvPr/>
        </p:nvSpPr>
        <p:spPr>
          <a:xfrm>
            <a:off x="638176" y="5464675"/>
            <a:ext cx="10129764" cy="923330"/>
          </a:xfrm>
          <a:prstGeom prst="rect">
            <a:avLst/>
          </a:prstGeom>
          <a:noFill/>
        </p:spPr>
        <p:txBody>
          <a:bodyPr wrap="square" rtlCol="0">
            <a:spAutoFit/>
          </a:bodyPr>
          <a:lstStyle/>
          <a:p>
            <a:r>
              <a:rPr lang="en-CA" dirty="0" smtClean="0"/>
              <a:t>PHAC (March 7, 2020). Be prepared (COVID-19) factsheet.</a:t>
            </a:r>
          </a:p>
          <a:p>
            <a:r>
              <a:rPr lang="en-CA" dirty="0">
                <a:hlinkClick r:id="rId2"/>
              </a:rPr>
              <a:t>https://www.canada.ca/en/public-health/services/diseases/2019-novel-coronavirus-infection/awareness-resources.html</a:t>
            </a:r>
            <a:endParaRPr lang="en-CA" dirty="0"/>
          </a:p>
        </p:txBody>
      </p:sp>
      <p:pic>
        <p:nvPicPr>
          <p:cNvPr id="1026" name="Picture 2" descr="https://www.canada.ca/content/dam/phac-aspc/images/services/publications/diseases-conditions/covid-19-be-prepared-infographic/pdf-320x527-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559565"/>
            <a:ext cx="3048000"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7397"/>
          </a:xfrm>
        </p:spPr>
        <p:txBody>
          <a:bodyPr/>
          <a:lstStyle/>
          <a:p>
            <a:r>
              <a:rPr lang="en-CA" dirty="0" smtClean="0"/>
              <a:t>Plan ahead</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a:t>Take time to consider what you will do if you or a family member becomes sick and needs </a:t>
            </a:r>
            <a:r>
              <a:rPr lang="en-CA" sz="2400" dirty="0" smtClean="0"/>
              <a:t>care.</a:t>
            </a:r>
          </a:p>
          <a:p>
            <a:pPr>
              <a:buFont typeface="Arial" panose="020B0604020202020204" pitchFamily="34" charset="0"/>
              <a:buChar char="•"/>
            </a:pPr>
            <a:r>
              <a:rPr lang="en-CA" sz="2400" dirty="0" smtClean="0"/>
              <a:t>Think about:</a:t>
            </a:r>
          </a:p>
          <a:p>
            <a:pPr lvl="1">
              <a:buFont typeface="Arial" panose="020B0604020202020204" pitchFamily="34" charset="0"/>
              <a:buChar char="•"/>
            </a:pPr>
            <a:r>
              <a:rPr lang="en-CA" sz="2400" dirty="0" smtClean="0"/>
              <a:t>What </a:t>
            </a:r>
            <a:r>
              <a:rPr lang="en-CA" sz="2400" dirty="0"/>
              <a:t>food and household supplies you need for you and your </a:t>
            </a:r>
            <a:r>
              <a:rPr lang="en-CA" sz="2400" dirty="0" smtClean="0"/>
              <a:t>family</a:t>
            </a:r>
          </a:p>
          <a:p>
            <a:pPr lvl="1">
              <a:buFont typeface="Arial" panose="020B0604020202020204" pitchFamily="34" charset="0"/>
              <a:buChar char="•"/>
            </a:pPr>
            <a:r>
              <a:rPr lang="en-CA" sz="2400" dirty="0" smtClean="0"/>
              <a:t>What </a:t>
            </a:r>
            <a:r>
              <a:rPr lang="en-CA" sz="2400" dirty="0"/>
              <a:t>medicines you need, including renewing and refilling prescriptions ahead of time</a:t>
            </a:r>
          </a:p>
          <a:p>
            <a:pPr>
              <a:buFont typeface="Arial" panose="020B0604020202020204" pitchFamily="34" charset="0"/>
              <a:buChar char="•"/>
            </a:pPr>
            <a:r>
              <a:rPr lang="en-CA" sz="2400" dirty="0"/>
              <a:t>Discuss your plans with your family, friends and neighbours, and set up a system to check in on each other by phone, email or text during times of need.</a:t>
            </a:r>
          </a:p>
          <a:p>
            <a:endParaRPr lang="en-CA" dirty="0"/>
          </a:p>
        </p:txBody>
      </p:sp>
    </p:spTree>
    <p:extLst>
      <p:ext uri="{BB962C8B-B14F-4D97-AF65-F5344CB8AC3E}">
        <p14:creationId xmlns:p14="http://schemas.microsoft.com/office/powerpoint/2010/main" val="1479331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COVID-19 the same as SARS?</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No. </a:t>
            </a:r>
            <a:endParaRPr lang="en-CA" sz="2400" dirty="0" smtClean="0"/>
          </a:p>
          <a:p>
            <a:pPr>
              <a:buFont typeface="Arial" panose="020B0604020202020204" pitchFamily="34" charset="0"/>
              <a:buChar char="•"/>
            </a:pPr>
            <a:r>
              <a:rPr lang="en-CA" sz="2400" dirty="0" smtClean="0"/>
              <a:t>The </a:t>
            </a:r>
            <a:r>
              <a:rPr lang="en-CA" sz="2400" dirty="0"/>
              <a:t>virus that causes COVID-19 and the one that causes Severe Acute Respiratory Syndrome (SARS) are related to each other genetically, but they are different. </a:t>
            </a:r>
          </a:p>
          <a:p>
            <a:pPr>
              <a:buFont typeface="Arial" panose="020B0604020202020204" pitchFamily="34" charset="0"/>
              <a:buChar char="•"/>
            </a:pPr>
            <a:r>
              <a:rPr lang="en-CA" sz="2400" dirty="0" smtClean="0"/>
              <a:t>SARS </a:t>
            </a:r>
            <a:r>
              <a:rPr lang="en-CA" sz="2400" dirty="0"/>
              <a:t>is more deadly but much less infectious than </a:t>
            </a:r>
            <a:r>
              <a:rPr lang="en-CA" sz="2400" dirty="0" smtClean="0"/>
              <a:t>COVID-19.</a:t>
            </a:r>
          </a:p>
          <a:p>
            <a:pPr>
              <a:buFont typeface="Arial" panose="020B0604020202020204" pitchFamily="34" charset="0"/>
              <a:buChar char="•"/>
            </a:pPr>
            <a:r>
              <a:rPr lang="en-CA" sz="2400" dirty="0" smtClean="0"/>
              <a:t>There </a:t>
            </a:r>
            <a:r>
              <a:rPr lang="en-CA" sz="2400" dirty="0"/>
              <a:t>have been no outbreaks of SARS anywhere in the world since 2003.</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1515922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0722"/>
          </a:xfrm>
        </p:spPr>
        <p:txBody>
          <a:bodyPr/>
          <a:lstStyle/>
          <a:p>
            <a:r>
              <a:rPr lang="en-CA" dirty="0" smtClean="0"/>
              <a:t>Plan ahead </a:t>
            </a:r>
            <a:r>
              <a:rPr lang="en-CA" sz="3600" dirty="0" smtClean="0"/>
              <a:t>(</a:t>
            </a:r>
            <a:r>
              <a:rPr lang="en-CA" sz="3600" dirty="0" err="1" smtClean="0"/>
              <a:t>con’t</a:t>
            </a:r>
            <a:r>
              <a:rPr lang="en-CA" sz="3600" dirty="0" smtClean="0"/>
              <a:t>)</a:t>
            </a:r>
            <a:endParaRPr lang="en-CA" sz="3600" dirty="0"/>
          </a:p>
        </p:txBody>
      </p:sp>
      <p:sp>
        <p:nvSpPr>
          <p:cNvPr id="3" name="Content Placeholder 2"/>
          <p:cNvSpPr>
            <a:spLocks noGrp="1"/>
          </p:cNvSpPr>
          <p:nvPr>
            <p:ph idx="1"/>
          </p:nvPr>
        </p:nvSpPr>
        <p:spPr>
          <a:xfrm>
            <a:off x="1097280" y="1845734"/>
            <a:ext cx="10058400" cy="4404064"/>
          </a:xfrm>
        </p:spPr>
        <p:txBody>
          <a:bodyPr>
            <a:normAutofit lnSpcReduction="10000"/>
          </a:bodyPr>
          <a:lstStyle/>
          <a:p>
            <a:r>
              <a:rPr lang="en-CA" b="1" dirty="0" smtClean="0"/>
              <a:t>Fill your Prescriptions</a:t>
            </a:r>
          </a:p>
          <a:p>
            <a:pPr marL="268288" indent="-176213">
              <a:buFont typeface="Arial" panose="020B0604020202020204" pitchFamily="34" charset="0"/>
              <a:buChar char="•"/>
            </a:pPr>
            <a:r>
              <a:rPr lang="en-CA" dirty="0" smtClean="0"/>
              <a:t>See you health care provider ahead of time to ensure you have enough of your prescriptions as well as refills. </a:t>
            </a:r>
          </a:p>
          <a:p>
            <a:pPr marL="92075" indent="0">
              <a:buNone/>
            </a:pPr>
            <a:r>
              <a:rPr lang="en-CA" b="1" dirty="0" smtClean="0"/>
              <a:t>Have Essentials on hand</a:t>
            </a:r>
          </a:p>
          <a:p>
            <a:pPr marL="434975" indent="-342900">
              <a:buFont typeface="Arial" panose="020B0604020202020204" pitchFamily="34" charset="0"/>
              <a:buChar char="•"/>
            </a:pPr>
            <a:r>
              <a:rPr lang="en-CA" dirty="0" smtClean="0"/>
              <a:t>To ensure </a:t>
            </a:r>
            <a:r>
              <a:rPr lang="en-CA" dirty="0"/>
              <a:t>you do not need to leave your home while you are sick or busy caring for an ill family </a:t>
            </a:r>
            <a:r>
              <a:rPr lang="en-CA" dirty="0" smtClean="0"/>
              <a:t>member.</a:t>
            </a:r>
          </a:p>
          <a:p>
            <a:pPr marL="434975" indent="-342900">
              <a:buFont typeface="Arial" panose="020B0604020202020204" pitchFamily="34" charset="0"/>
              <a:buChar char="•"/>
            </a:pPr>
            <a:r>
              <a:rPr lang="en-CA" dirty="0" smtClean="0"/>
              <a:t>Gradually purchase the items you need, for example:</a:t>
            </a:r>
          </a:p>
          <a:p>
            <a:pPr marL="727583" lvl="1" indent="-342900">
              <a:buFont typeface="Arial" panose="020B0604020202020204" pitchFamily="34" charset="0"/>
              <a:buChar char="•"/>
            </a:pPr>
            <a:r>
              <a:rPr lang="en-CA" dirty="0" smtClean="0"/>
              <a:t>dried </a:t>
            </a:r>
            <a:r>
              <a:rPr lang="en-CA" dirty="0"/>
              <a:t>pasta and </a:t>
            </a:r>
            <a:r>
              <a:rPr lang="en-CA" dirty="0" smtClean="0"/>
              <a:t>sauce</a:t>
            </a:r>
          </a:p>
          <a:p>
            <a:pPr marL="727583" lvl="1" indent="-342900">
              <a:buFont typeface="Arial" panose="020B0604020202020204" pitchFamily="34" charset="0"/>
              <a:buChar char="•"/>
            </a:pPr>
            <a:r>
              <a:rPr lang="en-CA" dirty="0" smtClean="0"/>
              <a:t>prepared </a:t>
            </a:r>
            <a:r>
              <a:rPr lang="en-CA" dirty="0"/>
              <a:t>canned </a:t>
            </a:r>
            <a:r>
              <a:rPr lang="en-CA" dirty="0" smtClean="0"/>
              <a:t>soups</a:t>
            </a:r>
          </a:p>
          <a:p>
            <a:pPr marL="727583" lvl="1" indent="-342900">
              <a:buFont typeface="Arial" panose="020B0604020202020204" pitchFamily="34" charset="0"/>
              <a:buChar char="•"/>
            </a:pPr>
            <a:r>
              <a:rPr lang="en-CA" dirty="0" smtClean="0"/>
              <a:t>canned </a:t>
            </a:r>
            <a:r>
              <a:rPr lang="en-CA" dirty="0"/>
              <a:t>vegetables and </a:t>
            </a:r>
            <a:r>
              <a:rPr lang="en-CA" dirty="0" smtClean="0"/>
              <a:t>beans</a:t>
            </a:r>
          </a:p>
          <a:p>
            <a:pPr marL="727583" lvl="1" indent="-342900">
              <a:buFont typeface="Arial" panose="020B0604020202020204" pitchFamily="34" charset="0"/>
              <a:buChar char="•"/>
            </a:pPr>
            <a:r>
              <a:rPr lang="en-CA" dirty="0" smtClean="0"/>
              <a:t>pet food</a:t>
            </a:r>
          </a:p>
          <a:p>
            <a:pPr marL="727583" lvl="1" indent="-342900">
              <a:buFont typeface="Arial" panose="020B0604020202020204" pitchFamily="34" charset="0"/>
              <a:buChar char="•"/>
            </a:pPr>
            <a:r>
              <a:rPr lang="en-CA" dirty="0" smtClean="0"/>
              <a:t>regular detergents</a:t>
            </a:r>
          </a:p>
          <a:p>
            <a:pPr marL="727583" lvl="1" indent="-342900">
              <a:buFont typeface="Arial" panose="020B0604020202020204" pitchFamily="34" charset="0"/>
              <a:buChar char="•"/>
            </a:pPr>
            <a:r>
              <a:rPr lang="en-CA" dirty="0"/>
              <a:t>h</a:t>
            </a:r>
            <a:r>
              <a:rPr lang="en-CA" dirty="0" smtClean="0"/>
              <a:t>ousehold bleach</a:t>
            </a:r>
            <a:endParaRPr lang="en-CA" dirty="0"/>
          </a:p>
          <a:p>
            <a:pPr marL="727583" lvl="1" indent="-342900">
              <a:buFont typeface="Arial" panose="020B0604020202020204" pitchFamily="34" charset="0"/>
              <a:buChar char="•"/>
            </a:pPr>
            <a:endParaRPr lang="en-CA" dirty="0"/>
          </a:p>
          <a:p>
            <a:pPr marL="434975" indent="-342900">
              <a:buFont typeface="Arial" panose="020B0604020202020204" pitchFamily="34" charset="0"/>
              <a:buChar char="•"/>
            </a:pPr>
            <a:endParaRPr lang="en-CA" dirty="0"/>
          </a:p>
          <a:p>
            <a:endParaRPr lang="en-CA" dirty="0"/>
          </a:p>
        </p:txBody>
      </p:sp>
      <p:sp>
        <p:nvSpPr>
          <p:cNvPr id="5" name="Rectangle 4"/>
          <p:cNvSpPr/>
          <p:nvPr/>
        </p:nvSpPr>
        <p:spPr>
          <a:xfrm>
            <a:off x="5059680" y="4288520"/>
            <a:ext cx="6096000" cy="2031325"/>
          </a:xfrm>
          <a:prstGeom prst="rect">
            <a:avLst/>
          </a:prstGeom>
        </p:spPr>
        <p:txBody>
          <a:bodyPr>
            <a:spAutoFit/>
          </a:bodyPr>
          <a:lstStyle/>
          <a:p>
            <a:pPr marL="554038" indent="-285750">
              <a:buClr>
                <a:schemeClr val="accent1"/>
              </a:buClr>
              <a:buFont typeface="Arial" panose="020B0604020202020204" pitchFamily="34" charset="0"/>
              <a:buChar char="•"/>
            </a:pPr>
            <a:r>
              <a:rPr lang="en-CA" dirty="0">
                <a:solidFill>
                  <a:schemeClr val="tx1">
                    <a:lumMod val="75000"/>
                    <a:lumOff val="25000"/>
                  </a:schemeClr>
                </a:solidFill>
              </a:rPr>
              <a:t>s</a:t>
            </a:r>
            <a:r>
              <a:rPr lang="en-CA" dirty="0" smtClean="0">
                <a:solidFill>
                  <a:schemeClr val="tx1">
                    <a:lumMod val="75000"/>
                    <a:lumOff val="25000"/>
                  </a:schemeClr>
                </a:solidFill>
              </a:rPr>
              <a:t>oap and alcohol-based hand sanitizer</a:t>
            </a:r>
          </a:p>
          <a:p>
            <a:pPr marL="554038" indent="-285750">
              <a:buClr>
                <a:schemeClr val="accent1"/>
              </a:buClr>
              <a:buFont typeface="Arial" panose="020B0604020202020204" pitchFamily="34" charset="0"/>
              <a:buChar char="•"/>
            </a:pPr>
            <a:r>
              <a:rPr lang="en-CA" dirty="0" smtClean="0">
                <a:solidFill>
                  <a:schemeClr val="tx1">
                    <a:lumMod val="75000"/>
                    <a:lumOff val="25000"/>
                  </a:schemeClr>
                </a:solidFill>
              </a:rPr>
              <a:t>toilet paper/paper towels</a:t>
            </a:r>
            <a:endParaRPr lang="en-CA" dirty="0">
              <a:solidFill>
                <a:schemeClr val="tx1">
                  <a:lumMod val="75000"/>
                  <a:lumOff val="25000"/>
                </a:schemeClr>
              </a:solidFill>
            </a:endParaRPr>
          </a:p>
          <a:p>
            <a:pPr marL="554038" indent="-285750">
              <a:buClr>
                <a:schemeClr val="accent1"/>
              </a:buClr>
              <a:buFont typeface="Arial" panose="020B0604020202020204" pitchFamily="34" charset="0"/>
              <a:buChar char="•"/>
            </a:pPr>
            <a:r>
              <a:rPr lang="en-CA" dirty="0">
                <a:solidFill>
                  <a:schemeClr val="tx1">
                    <a:lumMod val="75000"/>
                    <a:lumOff val="25000"/>
                  </a:schemeClr>
                </a:solidFill>
              </a:rPr>
              <a:t>facial tissue</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feminine hygiene products</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diapers (if you have children who use them</a:t>
            </a:r>
            <a:r>
              <a:rPr lang="en-CA" dirty="0" smtClean="0">
                <a:solidFill>
                  <a:schemeClr val="tx1">
                    <a:lumMod val="75000"/>
                    <a:lumOff val="25000"/>
                  </a:schemeClr>
                </a:solidFill>
              </a:rPr>
              <a:t>)</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h</a:t>
            </a:r>
            <a:r>
              <a:rPr lang="en-CA" dirty="0" smtClean="0">
                <a:solidFill>
                  <a:schemeClr val="tx1">
                    <a:lumMod val="75000"/>
                    <a:lumOff val="25000"/>
                  </a:schemeClr>
                </a:solidFill>
              </a:rPr>
              <a:t>ousehold cleaning products</a:t>
            </a:r>
          </a:p>
          <a:p>
            <a:pPr marL="554038" indent="-285750">
              <a:buClr>
                <a:schemeClr val="accent1"/>
              </a:buClr>
              <a:buFont typeface="Arial" panose="020B0604020202020204" pitchFamily="34" charset="0"/>
              <a:buChar char="•"/>
            </a:pPr>
            <a:r>
              <a:rPr lang="en-CA" dirty="0" smtClean="0">
                <a:solidFill>
                  <a:schemeClr val="tx1">
                    <a:lumMod val="75000"/>
                    <a:lumOff val="25000"/>
                  </a:schemeClr>
                </a:solidFill>
              </a:rPr>
              <a:t>garbage bags(for containing soiled tissues and waste</a:t>
            </a:r>
            <a:endParaRPr lang="en-CA" dirty="0">
              <a:solidFill>
                <a:schemeClr val="tx1">
                  <a:lumMod val="75000"/>
                  <a:lumOff val="25000"/>
                </a:schemeClr>
              </a:solidFill>
            </a:endParaRPr>
          </a:p>
        </p:txBody>
      </p:sp>
    </p:spTree>
    <p:extLst>
      <p:ext uri="{BB962C8B-B14F-4D97-AF65-F5344CB8AC3E}">
        <p14:creationId xmlns:p14="http://schemas.microsoft.com/office/powerpoint/2010/main" val="966984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7397"/>
          </a:xfrm>
        </p:spPr>
        <p:txBody>
          <a:bodyPr/>
          <a:lstStyle/>
          <a:p>
            <a:r>
              <a:rPr lang="en-CA" dirty="0" smtClean="0"/>
              <a:t>Get prepared</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smtClean="0"/>
              <a:t>Add a few extra items to your grocery cart every time you shop. This places less of a burden on suppliers, and can help ease financial burden on you as well.</a:t>
            </a:r>
          </a:p>
          <a:p>
            <a:pPr>
              <a:buFont typeface="Arial" panose="020B0604020202020204" pitchFamily="34" charset="0"/>
              <a:buChar char="•"/>
            </a:pPr>
            <a:r>
              <a:rPr lang="en-CA" sz="2400" dirty="0"/>
              <a:t>Build on the kits you have prepared for </a:t>
            </a:r>
            <a:r>
              <a:rPr lang="en-CA" sz="2400" b="1" dirty="0"/>
              <a:t>OTHER</a:t>
            </a:r>
            <a:r>
              <a:rPr lang="en-CA" sz="2400" dirty="0"/>
              <a:t> potential emergencies. For more information on how to prepare yourself and your family in the event of an emergency, please visit </a:t>
            </a:r>
            <a:r>
              <a:rPr lang="en-CA" sz="2400" dirty="0">
                <a:hlinkClick r:id="rId2"/>
              </a:rPr>
              <a:t>https://www.canada.ca/en/public-health/services/publications/diseases-conditions/covid-19-be-prepared.html</a:t>
            </a:r>
            <a:r>
              <a:rPr lang="en-CA" sz="2400" dirty="0" smtClean="0"/>
              <a:t>.</a:t>
            </a:r>
            <a:endParaRPr lang="en-CA" sz="2400" dirty="0"/>
          </a:p>
          <a:p>
            <a:pPr>
              <a:buFont typeface="Arial" panose="020B0604020202020204" pitchFamily="34" charset="0"/>
              <a:buChar char="•"/>
            </a:pPr>
            <a:endParaRPr lang="en-CA" dirty="0" smtClean="0"/>
          </a:p>
          <a:p>
            <a:endParaRPr lang="en-CA" dirty="0"/>
          </a:p>
        </p:txBody>
      </p:sp>
    </p:spTree>
    <p:extLst>
      <p:ext uri="{BB962C8B-B14F-4D97-AF65-F5344CB8AC3E}">
        <p14:creationId xmlns:p14="http://schemas.microsoft.com/office/powerpoint/2010/main" val="1196299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444138" cy="1084996"/>
          </a:xfrm>
        </p:spPr>
        <p:txBody>
          <a:bodyPr/>
          <a:lstStyle/>
          <a:p>
            <a:r>
              <a:rPr lang="en-CA" dirty="0"/>
              <a:t>Stay healthy and limit the spread of illness</a:t>
            </a:r>
          </a:p>
        </p:txBody>
      </p:sp>
      <p:pic>
        <p:nvPicPr>
          <p:cNvPr id="5" name="Content Placeholder 4"/>
          <p:cNvPicPr>
            <a:picLocks noGrp="1" noChangeAspect="1"/>
          </p:cNvPicPr>
          <p:nvPr>
            <p:ph sz="half" idx="1"/>
          </p:nvPr>
        </p:nvPicPr>
        <p:blipFill>
          <a:blip r:embed="rId2"/>
          <a:stretch>
            <a:fillRect/>
          </a:stretch>
        </p:blipFill>
        <p:spPr>
          <a:xfrm>
            <a:off x="1207612" y="1846370"/>
            <a:ext cx="3405724" cy="4022725"/>
          </a:xfrm>
          <a:prstGeom prst="rect">
            <a:avLst/>
          </a:prstGeom>
        </p:spPr>
      </p:pic>
      <p:sp>
        <p:nvSpPr>
          <p:cNvPr id="4" name="Content Placeholder 3"/>
          <p:cNvSpPr>
            <a:spLocks noGrp="1"/>
          </p:cNvSpPr>
          <p:nvPr>
            <p:ph sz="half" idx="2"/>
          </p:nvPr>
        </p:nvSpPr>
        <p:spPr>
          <a:xfrm>
            <a:off x="4956678" y="1846370"/>
            <a:ext cx="6584740" cy="4834897"/>
          </a:xfrm>
        </p:spPr>
        <p:txBody>
          <a:bodyPr>
            <a:normAutofit/>
          </a:bodyPr>
          <a:lstStyle/>
          <a:p>
            <a:pPr marL="176213" indent="-176213">
              <a:buFont typeface="Arial" panose="020B0604020202020204" pitchFamily="34" charset="0"/>
              <a:buChar char="•"/>
            </a:pPr>
            <a:r>
              <a:rPr lang="en-CA" sz="2200" dirty="0" smtClean="0"/>
              <a:t>To protect against respiratory illness:</a:t>
            </a:r>
          </a:p>
          <a:p>
            <a:pPr marL="468821" lvl="1" indent="-176213">
              <a:buFont typeface="Arial" panose="020B0604020202020204" pitchFamily="34" charset="0"/>
              <a:buChar char="•"/>
            </a:pPr>
            <a:r>
              <a:rPr lang="en-CA" sz="2000" dirty="0" smtClean="0"/>
              <a:t>Wash your hands often and well.</a:t>
            </a:r>
          </a:p>
          <a:p>
            <a:pPr marL="468821" lvl="1" indent="-176213">
              <a:buFont typeface="Arial" panose="020B0604020202020204" pitchFamily="34" charset="0"/>
              <a:buChar char="•"/>
            </a:pPr>
            <a:r>
              <a:rPr lang="en-CA" sz="2000" dirty="0" smtClean="0"/>
              <a:t>Avoid touching your face, nose, or mouth.</a:t>
            </a:r>
          </a:p>
          <a:p>
            <a:pPr marL="468821" lvl="1" indent="-176213">
              <a:buFont typeface="Arial" panose="020B0604020202020204" pitchFamily="34" charset="0"/>
              <a:buChar char="•"/>
            </a:pPr>
            <a:r>
              <a:rPr lang="en-CA" sz="2000" dirty="0" smtClean="0"/>
              <a:t>Avoid close contact with people who are sick.</a:t>
            </a:r>
          </a:p>
          <a:p>
            <a:pPr marL="468821" lvl="1" indent="-176213">
              <a:buFont typeface="Arial" panose="020B0604020202020204" pitchFamily="34" charset="0"/>
              <a:buChar char="•"/>
            </a:pPr>
            <a:r>
              <a:rPr lang="en-CA" sz="2000" dirty="0" smtClean="0"/>
              <a:t>Consider </a:t>
            </a:r>
            <a:r>
              <a:rPr lang="en-CA" sz="2000" dirty="0"/>
              <a:t>a wave or elbow bump in place of a handshake, a hug or kiss. </a:t>
            </a:r>
            <a:endParaRPr lang="en-CA" sz="2000" dirty="0" smtClean="0"/>
          </a:p>
          <a:p>
            <a:pPr marL="468821" lvl="1" indent="-176213">
              <a:buFont typeface="Arial" panose="020B0604020202020204" pitchFamily="34" charset="0"/>
              <a:buChar char="•"/>
            </a:pPr>
            <a:r>
              <a:rPr lang="en-CA" sz="2000" dirty="0" smtClean="0"/>
              <a:t>Reduce </a:t>
            </a:r>
            <a:r>
              <a:rPr lang="en-CA" sz="2000" dirty="0"/>
              <a:t>your exposure to crowded places by shopping or using transit during non-peak hours</a:t>
            </a:r>
            <a:r>
              <a:rPr lang="en-CA" sz="2000" dirty="0" smtClean="0"/>
              <a:t>.</a:t>
            </a:r>
          </a:p>
          <a:p>
            <a:pPr marL="468821" lvl="1" indent="-176213">
              <a:buFont typeface="Arial" panose="020B0604020202020204" pitchFamily="34" charset="0"/>
              <a:buChar char="•"/>
            </a:pPr>
            <a:r>
              <a:rPr lang="en-CA" sz="2000" dirty="0" smtClean="0"/>
              <a:t>Clean and disinfect surfaces that are frequently touched.</a:t>
            </a:r>
          </a:p>
          <a:p>
            <a:pPr marL="468821" lvl="1" indent="-176213">
              <a:buFont typeface="Arial" panose="020B0604020202020204" pitchFamily="34" charset="0"/>
              <a:buChar char="•"/>
            </a:pPr>
            <a:r>
              <a:rPr lang="en-CA" sz="2000" dirty="0" smtClean="0"/>
              <a:t>Stay at home and away from others if you are feeling ill</a:t>
            </a:r>
            <a:r>
              <a:rPr lang="en-CA" sz="2000" dirty="0"/>
              <a:t>. If you are not seriously ill, do not go to a physician’s office, a health care facility or a lab without consulting with </a:t>
            </a:r>
            <a:r>
              <a:rPr lang="en-CA" sz="2000" b="1" dirty="0"/>
              <a:t>Health Link 811 </a:t>
            </a:r>
            <a:r>
              <a:rPr lang="en-CA" sz="2000" dirty="0"/>
              <a:t>first. </a:t>
            </a:r>
          </a:p>
          <a:p>
            <a:pPr marL="468821" lvl="1" indent="-176213">
              <a:buFont typeface="Arial" panose="020B0604020202020204" pitchFamily="34" charset="0"/>
              <a:buChar char="•"/>
            </a:pPr>
            <a:endParaRPr lang="en-CA" sz="2000" dirty="0" smtClean="0"/>
          </a:p>
        </p:txBody>
      </p:sp>
    </p:spTree>
    <p:extLst>
      <p:ext uri="{BB962C8B-B14F-4D97-AF65-F5344CB8AC3E}">
        <p14:creationId xmlns:p14="http://schemas.microsoft.com/office/powerpoint/2010/main" val="237904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can I find up-to-date information about COVID-19?</a:t>
            </a:r>
            <a:endParaRPr lang="en-CA" dirty="0"/>
          </a:p>
        </p:txBody>
      </p:sp>
      <p:sp>
        <p:nvSpPr>
          <p:cNvPr id="5" name="Content Placeholder 4"/>
          <p:cNvSpPr>
            <a:spLocks noGrp="1"/>
          </p:cNvSpPr>
          <p:nvPr>
            <p:ph idx="1"/>
          </p:nvPr>
        </p:nvSpPr>
        <p:spPr>
          <a:xfrm>
            <a:off x="1046831" y="2060145"/>
            <a:ext cx="10058400" cy="4023360"/>
          </a:xfrm>
        </p:spPr>
        <p:txBody>
          <a:bodyPr/>
          <a:lstStyle/>
          <a:p>
            <a:pPr marL="0" indent="0">
              <a:buNone/>
            </a:pPr>
            <a:r>
              <a:rPr lang="en-CA" dirty="0" smtClean="0"/>
              <a:t>Information on COVID-19 changes quickly and is updated frequently. For the most up-to-date information, visit one of the following websites:</a:t>
            </a:r>
          </a:p>
          <a:p>
            <a:pPr marL="0" indent="0">
              <a:buNone/>
            </a:pPr>
            <a:r>
              <a:rPr lang="en-CA" dirty="0" smtClean="0"/>
              <a:t>Alberta Health </a:t>
            </a:r>
            <a:r>
              <a:rPr lang="en-CA" dirty="0">
                <a:hlinkClick r:id="rId2"/>
              </a:rPr>
              <a:t>https://www.alberta.ca/coronavirus-info-for-albertans.aspx</a:t>
            </a:r>
            <a:endParaRPr lang="en-CA" dirty="0" smtClean="0"/>
          </a:p>
          <a:p>
            <a:pPr marL="0" indent="0">
              <a:buNone/>
            </a:pPr>
            <a:r>
              <a:rPr lang="en-CA" dirty="0" smtClean="0"/>
              <a:t>Alberta Health Services </a:t>
            </a:r>
            <a:r>
              <a:rPr lang="en-CA" dirty="0">
                <a:hlinkClick r:id="rId3"/>
              </a:rPr>
              <a:t>https://www.albertahealthservices.ca/topics/Page16944.aspx</a:t>
            </a:r>
            <a:endParaRPr lang="en-CA" dirty="0" smtClean="0"/>
          </a:p>
          <a:p>
            <a:pPr marL="0" indent="0">
              <a:buNone/>
            </a:pPr>
            <a:r>
              <a:rPr lang="en-CA" dirty="0" smtClean="0"/>
              <a:t>Pubic Health Agency of Canada </a:t>
            </a:r>
          </a:p>
          <a:p>
            <a:pPr marL="201168" lvl="1" indent="0">
              <a:buNone/>
            </a:pPr>
            <a:r>
              <a:rPr lang="en-CA" dirty="0" smtClean="0">
                <a:hlinkClick r:id="rId4"/>
              </a:rPr>
              <a:t>https://www.canada.ca/en/public-health/services/diseases/2019-novel-coronavirus-infection.html</a:t>
            </a:r>
            <a:endParaRPr lang="en-CA" dirty="0" smtClean="0"/>
          </a:p>
          <a:p>
            <a:pPr marL="0" indent="0">
              <a:buNone/>
            </a:pPr>
            <a:r>
              <a:rPr lang="en-CA" dirty="0" smtClean="0"/>
              <a:t>World Health Organization </a:t>
            </a:r>
            <a:r>
              <a:rPr lang="en-CA" dirty="0">
                <a:hlinkClick r:id="rId5"/>
              </a:rPr>
              <a:t>https://</a:t>
            </a:r>
            <a:r>
              <a:rPr lang="en-CA" dirty="0" smtClean="0">
                <a:hlinkClick r:id="rId5"/>
              </a:rPr>
              <a:t>www.who.int/emergencies/diseases/novel-coronavirus-2019</a:t>
            </a:r>
            <a:endParaRPr lang="en-CA" dirty="0" smtClean="0"/>
          </a:p>
          <a:p>
            <a:pPr marL="0" indent="0">
              <a:buNone/>
            </a:pPr>
            <a:r>
              <a:rPr lang="en-CA" dirty="0" smtClean="0"/>
              <a:t>Follow Canada’s </a:t>
            </a:r>
            <a:r>
              <a:rPr lang="en-CA" dirty="0"/>
              <a:t>Chief Public Health Officer, Dr. Theresa Tam, on Twitter at </a:t>
            </a:r>
            <a:r>
              <a:rPr lang="en-CA" dirty="0">
                <a:hlinkClick r:id="rId6"/>
              </a:rPr>
              <a:t>@</a:t>
            </a:r>
            <a:r>
              <a:rPr lang="en-CA" dirty="0" err="1" smtClean="0">
                <a:hlinkClick r:id="rId6"/>
              </a:rPr>
              <a:t>CPHO_Canada</a:t>
            </a:r>
            <a:endParaRPr lang="en-CA" dirty="0" smtClean="0"/>
          </a:p>
        </p:txBody>
      </p:sp>
    </p:spTree>
    <p:extLst>
      <p:ext uri="{BB962C8B-B14F-4D97-AF65-F5344CB8AC3E}">
        <p14:creationId xmlns:p14="http://schemas.microsoft.com/office/powerpoint/2010/main" val="2604328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8015" y="2967335"/>
            <a:ext cx="379597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QUESTIONS?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6578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Did the name change?</a:t>
            </a:r>
            <a:endParaRPr lang="en-CA" dirty="0"/>
          </a:p>
        </p:txBody>
      </p:sp>
      <p:sp>
        <p:nvSpPr>
          <p:cNvPr id="3" name="Content Placeholder 2"/>
          <p:cNvSpPr>
            <a:spLocks noGrp="1"/>
          </p:cNvSpPr>
          <p:nvPr>
            <p:ph idx="1"/>
          </p:nvPr>
        </p:nvSpPr>
        <p:spPr>
          <a:xfrm>
            <a:off x="1097280" y="1845734"/>
            <a:ext cx="10565068" cy="4023360"/>
          </a:xfrm>
        </p:spPr>
        <p:txBody>
          <a:bodyPr>
            <a:normAutofit/>
          </a:bodyPr>
          <a:lstStyle/>
          <a:p>
            <a:pPr defTabSz="685800">
              <a:spcBef>
                <a:spcPts val="750"/>
              </a:spcBef>
              <a:spcAft>
                <a:spcPts val="0"/>
              </a:spcAft>
              <a:buSzTx/>
              <a:buFont typeface="Arial" panose="020B0604020202020204" pitchFamily="34" charset="0"/>
              <a:buChar char="•"/>
            </a:pPr>
            <a:r>
              <a:rPr lang="en-CA" sz="2400" dirty="0" smtClean="0"/>
              <a:t>Yes.</a:t>
            </a:r>
          </a:p>
          <a:p>
            <a:pPr defTabSz="685800">
              <a:spcBef>
                <a:spcPts val="750"/>
              </a:spcBef>
              <a:spcAft>
                <a:spcPts val="0"/>
              </a:spcAft>
              <a:buSzTx/>
              <a:buFont typeface="Arial" panose="020B0604020202020204" pitchFamily="34" charset="0"/>
              <a:buChar char="•"/>
            </a:pPr>
            <a:r>
              <a:rPr lang="en-CA" sz="2400" dirty="0" smtClean="0"/>
              <a:t>It was initially called </a:t>
            </a:r>
            <a:r>
              <a:rPr lang="en-CA" sz="2400" b="1" dirty="0" smtClean="0"/>
              <a:t>novel Coronavirus nCoV-19</a:t>
            </a:r>
            <a:r>
              <a:rPr lang="en-CA" sz="2400" dirty="0" smtClean="0"/>
              <a:t> </a:t>
            </a:r>
          </a:p>
          <a:p>
            <a:pPr defTabSz="685800">
              <a:spcBef>
                <a:spcPts val="750"/>
              </a:spcBef>
              <a:spcAft>
                <a:spcPts val="0"/>
              </a:spcAft>
              <a:buSzTx/>
              <a:buFont typeface="Arial" panose="020B0604020202020204" pitchFamily="34" charset="0"/>
              <a:buChar char="•"/>
            </a:pPr>
            <a:r>
              <a:rPr lang="en-CA" sz="2400" dirty="0" smtClean="0"/>
              <a:t>The World Health Organization changed the name:</a:t>
            </a:r>
          </a:p>
          <a:p>
            <a:pPr marL="473583" lvl="1" indent="-180975" defTabSz="685800">
              <a:spcBef>
                <a:spcPts val="750"/>
              </a:spcBef>
              <a:spcAft>
                <a:spcPts val="0"/>
              </a:spcAft>
              <a:buFont typeface="Arial" panose="020B0604020202020204" pitchFamily="34" charset="0"/>
              <a:buChar char="•"/>
            </a:pPr>
            <a:r>
              <a:rPr lang="en-CA" sz="2200" dirty="0" smtClean="0"/>
              <a:t>CO </a:t>
            </a:r>
            <a:r>
              <a:rPr lang="en-CA" sz="2200" dirty="0"/>
              <a:t>-“corona”, VI-“virus”, D-“disease” and the year it emerged 2019 = </a:t>
            </a:r>
            <a:r>
              <a:rPr lang="en-CA" sz="2200" b="1" dirty="0"/>
              <a:t>COVID-19</a:t>
            </a:r>
          </a:p>
          <a:p>
            <a:pPr marL="180975" indent="-180975" defTabSz="685800">
              <a:spcBef>
                <a:spcPts val="750"/>
              </a:spcBef>
              <a:spcAft>
                <a:spcPts val="0"/>
              </a:spcAft>
              <a:buSzTx/>
              <a:buFont typeface="Arial" panose="020B0604020202020204" pitchFamily="34" charset="0"/>
              <a:buChar char="•"/>
            </a:pPr>
            <a:r>
              <a:rPr lang="en-CA" sz="3200" b="1" dirty="0" smtClean="0"/>
              <a:t>COVID-19</a:t>
            </a:r>
            <a:r>
              <a:rPr lang="en-CA" sz="2400" dirty="0" smtClean="0"/>
              <a:t>  </a:t>
            </a:r>
            <a:r>
              <a:rPr lang="en-CA" sz="2400" dirty="0"/>
              <a:t>the official name for this </a:t>
            </a:r>
            <a:r>
              <a:rPr lang="en-CA" sz="2400" b="1" dirty="0" smtClean="0"/>
              <a:t>disease</a:t>
            </a:r>
            <a:endParaRPr lang="en-CA" sz="2400" b="1" dirty="0"/>
          </a:p>
        </p:txBody>
      </p:sp>
      <p:sp>
        <p:nvSpPr>
          <p:cNvPr id="5" name="Slide Number Placeholder 4"/>
          <p:cNvSpPr>
            <a:spLocks noGrp="1"/>
          </p:cNvSpPr>
          <p:nvPr>
            <p:ph type="sldNum" sz="quarter" idx="12"/>
          </p:nvPr>
        </p:nvSpPr>
        <p:spPr/>
        <p:txBody>
          <a:bodyPr/>
          <a:lstStyle/>
          <a:p>
            <a:fld id="{C85163B1-B462-4D21-B067-D117512AAFD1}" type="slidenum">
              <a:rPr lang="en-CA" smtClean="0"/>
              <a:t>5</a:t>
            </a:fld>
            <a:endParaRPr lang="en-CA"/>
          </a:p>
        </p:txBody>
      </p:sp>
      <p:sp>
        <p:nvSpPr>
          <p:cNvPr id="10" name="Rectangle 9"/>
          <p:cNvSpPr/>
          <p:nvPr/>
        </p:nvSpPr>
        <p:spPr>
          <a:xfrm>
            <a:off x="1097280" y="5775669"/>
            <a:ext cx="9096546" cy="461665"/>
          </a:xfrm>
          <a:prstGeom prst="rect">
            <a:avLst/>
          </a:prstGeom>
        </p:spPr>
        <p:txBody>
          <a:bodyPr wrap="square">
            <a:spAutoFit/>
          </a:bodyPr>
          <a:lstStyle/>
          <a:p>
            <a:r>
              <a:rPr lang="en-CA" sz="1200" dirty="0" smtClean="0"/>
              <a:t>Source: Centers </a:t>
            </a:r>
            <a:r>
              <a:rPr lang="en-CA" sz="1200" dirty="0"/>
              <a:t>for Disease Control (February 2020) Frequently Asked Questions and </a:t>
            </a:r>
            <a:r>
              <a:rPr lang="en-CA" sz="1200" dirty="0" smtClean="0"/>
              <a:t>Answers; AHS (February 2020) Novel Corona </a:t>
            </a:r>
            <a:r>
              <a:rPr lang="en-CA" sz="1200" dirty="0" err="1" smtClean="0"/>
              <a:t>virusn</a:t>
            </a:r>
            <a:r>
              <a:rPr lang="en-CA" sz="1200" dirty="0" smtClean="0"/>
              <a:t> FAQ’s for the Public. </a:t>
            </a:r>
            <a:endParaRPr lang="en-CA" sz="1200" dirty="0"/>
          </a:p>
        </p:txBody>
      </p:sp>
    </p:spTree>
    <p:extLst>
      <p:ext uri="{BB962C8B-B14F-4D97-AF65-F5344CB8AC3E}">
        <p14:creationId xmlns:p14="http://schemas.microsoft.com/office/powerpoint/2010/main" val="679209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The </a:t>
            </a:r>
            <a:r>
              <a:rPr lang="en-CA" sz="4400" dirty="0" smtClean="0"/>
              <a:t>numbers</a:t>
            </a:r>
            <a:br>
              <a:rPr lang="en-CA" sz="4400" dirty="0" smtClean="0"/>
            </a:br>
            <a:r>
              <a:rPr lang="en-CA" sz="3600" dirty="0" smtClean="0"/>
              <a:t>as </a:t>
            </a:r>
            <a:r>
              <a:rPr lang="en-CA" sz="3600" dirty="0"/>
              <a:t>of </a:t>
            </a:r>
            <a:r>
              <a:rPr lang="en-CA" sz="3600" dirty="0" smtClean="0"/>
              <a:t>March 8, 2020 (WHO Situation Report – 48)</a:t>
            </a:r>
            <a:endParaRPr lang="en-CA" sz="3600" dirty="0"/>
          </a:p>
        </p:txBody>
      </p:sp>
      <p:sp>
        <p:nvSpPr>
          <p:cNvPr id="12" name="Slide Number Placeholder 11"/>
          <p:cNvSpPr>
            <a:spLocks noGrp="1"/>
          </p:cNvSpPr>
          <p:nvPr>
            <p:ph type="sldNum" sz="quarter" idx="12"/>
          </p:nvPr>
        </p:nvSpPr>
        <p:spPr/>
        <p:txBody>
          <a:bodyPr/>
          <a:lstStyle/>
          <a:p>
            <a:fld id="{C85163B1-B462-4D21-B067-D117512AAFD1}" type="slidenum">
              <a:rPr lang="en-CA" smtClean="0"/>
              <a:t>6</a:t>
            </a:fld>
            <a:endParaRPr lang="en-CA"/>
          </a:p>
        </p:txBody>
      </p:sp>
      <p:sp>
        <p:nvSpPr>
          <p:cNvPr id="15" name="Content Placeholder 14"/>
          <p:cNvSpPr>
            <a:spLocks noGrp="1"/>
          </p:cNvSpPr>
          <p:nvPr>
            <p:ph sz="half" idx="2"/>
          </p:nvPr>
        </p:nvSpPr>
        <p:spPr>
          <a:xfrm>
            <a:off x="1173192" y="1971675"/>
            <a:ext cx="8904761" cy="3723000"/>
          </a:xfrm>
        </p:spPr>
        <p:txBody>
          <a:bodyPr/>
          <a:lstStyle/>
          <a:p>
            <a:r>
              <a:rPr lang="en-CA" sz="2400" dirty="0" smtClean="0"/>
              <a:t>Globally – over 100 countries have reported cases of COVID-19</a:t>
            </a:r>
          </a:p>
          <a:p>
            <a:r>
              <a:rPr lang="en-CA" sz="2400" dirty="0" smtClean="0"/>
              <a:t>105,586 cases reported</a:t>
            </a:r>
          </a:p>
          <a:p>
            <a:pPr lvl="1">
              <a:buFont typeface="Arial" panose="020B0604020202020204" pitchFamily="34" charset="0"/>
              <a:buChar char="•"/>
            </a:pPr>
            <a:r>
              <a:rPr lang="en-CA" dirty="0" smtClean="0"/>
              <a:t>China – 80,859</a:t>
            </a:r>
          </a:p>
          <a:p>
            <a:pPr lvl="1">
              <a:buFont typeface="Arial" panose="020B0604020202020204" pitchFamily="34" charset="0"/>
              <a:buChar char="•"/>
            </a:pPr>
            <a:r>
              <a:rPr lang="en-CA" dirty="0" smtClean="0"/>
              <a:t>Outside of China – 24,727</a:t>
            </a:r>
          </a:p>
          <a:p>
            <a:pPr marL="0" indent="0">
              <a:buNone/>
            </a:pPr>
            <a:r>
              <a:rPr lang="en-CA" sz="2400" dirty="0" smtClean="0"/>
              <a:t> 3,584 deaths</a:t>
            </a:r>
          </a:p>
          <a:p>
            <a:pPr lvl="1">
              <a:buFont typeface="Arial" panose="020B0604020202020204" pitchFamily="34" charset="0"/>
              <a:buChar char="•"/>
            </a:pPr>
            <a:r>
              <a:rPr lang="en-CA" dirty="0" smtClean="0"/>
              <a:t>China – 3,100</a:t>
            </a:r>
          </a:p>
          <a:p>
            <a:pPr lvl="1">
              <a:buFont typeface="Arial" panose="020B0604020202020204" pitchFamily="34" charset="0"/>
              <a:buChar char="•"/>
            </a:pPr>
            <a:r>
              <a:rPr lang="en-CA" dirty="0" smtClean="0"/>
              <a:t>Outside of China – 484</a:t>
            </a:r>
          </a:p>
          <a:p>
            <a:pPr>
              <a:buFont typeface="Arial" panose="020B0604020202020204" pitchFamily="34" charset="0"/>
              <a:buChar char="•"/>
            </a:pPr>
            <a:endParaRPr lang="en-CA" dirty="0" smtClean="0"/>
          </a:p>
        </p:txBody>
      </p:sp>
      <p:sp>
        <p:nvSpPr>
          <p:cNvPr id="16" name="Rectangle 15"/>
          <p:cNvSpPr/>
          <p:nvPr/>
        </p:nvSpPr>
        <p:spPr>
          <a:xfrm>
            <a:off x="1006415" y="5561486"/>
            <a:ext cx="8005313" cy="646331"/>
          </a:xfrm>
          <a:prstGeom prst="rect">
            <a:avLst/>
          </a:prstGeom>
        </p:spPr>
        <p:txBody>
          <a:bodyPr wrap="square">
            <a:spAutoFit/>
          </a:bodyPr>
          <a:lstStyle/>
          <a:p>
            <a:r>
              <a:rPr lang="en-CA" dirty="0" smtClean="0"/>
              <a:t>WHO (2020). </a:t>
            </a:r>
            <a:r>
              <a:rPr lang="en-CA" dirty="0"/>
              <a:t>Coronavirus disease (COVID-19) outbreak</a:t>
            </a:r>
          </a:p>
          <a:p>
            <a:r>
              <a:rPr lang="en-CA" dirty="0" smtClean="0"/>
              <a:t> </a:t>
            </a:r>
            <a:r>
              <a:rPr lang="en-CA" dirty="0" smtClean="0">
                <a:hlinkClick r:id="rId3"/>
              </a:rPr>
              <a:t>https</a:t>
            </a:r>
            <a:r>
              <a:rPr lang="en-CA" dirty="0">
                <a:hlinkClick r:id="rId3"/>
              </a:rPr>
              <a:t>://www.who.int/emergencies/diseases/novel-coronavirus-2019</a:t>
            </a:r>
            <a:endParaRPr lang="en-CA" dirty="0"/>
          </a:p>
        </p:txBody>
      </p:sp>
      <p:sp>
        <p:nvSpPr>
          <p:cNvPr id="3" name="TextBox 2"/>
          <p:cNvSpPr txBox="1"/>
          <p:nvPr/>
        </p:nvSpPr>
        <p:spPr>
          <a:xfrm>
            <a:off x="7009318" y="2899662"/>
            <a:ext cx="4613856" cy="2862322"/>
          </a:xfrm>
          <a:prstGeom prst="rect">
            <a:avLst/>
          </a:prstGeom>
          <a:noFill/>
        </p:spPr>
        <p:txBody>
          <a:bodyPr wrap="square" rtlCol="0">
            <a:spAutoFit/>
          </a:bodyPr>
          <a:lstStyle/>
          <a:p>
            <a:pPr marL="285750" indent="-285750">
              <a:buFont typeface="Arial" panose="020B0604020202020204" pitchFamily="34" charset="0"/>
              <a:buChar char="•"/>
            </a:pPr>
            <a:r>
              <a:rPr lang="en-US" sz="1800" kern="1200" dirty="0" smtClean="0">
                <a:solidFill>
                  <a:schemeClr val="bg1">
                    <a:lumMod val="50000"/>
                  </a:schemeClr>
                </a:solidFill>
                <a:latin typeface="+mn-lt"/>
                <a:ea typeface="+mn-ea"/>
                <a:cs typeface="+mn-cs"/>
              </a:rPr>
              <a:t>The </a:t>
            </a:r>
            <a:r>
              <a:rPr lang="en-US" dirty="0" smtClean="0">
                <a:solidFill>
                  <a:schemeClr val="bg1">
                    <a:lumMod val="50000"/>
                  </a:schemeClr>
                </a:solidFill>
              </a:rPr>
              <a:t>WHO updates these numbers daily in the Situation Reports which can be found at the link below.</a:t>
            </a:r>
          </a:p>
          <a:p>
            <a:pPr marL="285750" indent="-285750">
              <a:buFont typeface="Arial" panose="020B0604020202020204" pitchFamily="34" charset="0"/>
              <a:buChar char="•"/>
            </a:pPr>
            <a:r>
              <a:rPr lang="en-US" sz="1800" kern="1200" dirty="0" smtClean="0">
                <a:solidFill>
                  <a:schemeClr val="bg1">
                    <a:lumMod val="50000"/>
                  </a:schemeClr>
                </a:solidFill>
                <a:latin typeface="+mn-lt"/>
                <a:ea typeface="+mn-ea"/>
                <a:cs typeface="+mn-cs"/>
              </a:rPr>
              <a:t>In recent days, cases have been increasing by over 2,000/day and deaths have been increasing by about 60/day.</a:t>
            </a:r>
          </a:p>
          <a:p>
            <a:pPr marL="285750" indent="-285750">
              <a:buFont typeface="Arial" panose="020B0604020202020204" pitchFamily="34" charset="0"/>
              <a:buChar char="•"/>
            </a:pPr>
            <a:r>
              <a:rPr lang="en-US" dirty="0" smtClean="0">
                <a:solidFill>
                  <a:schemeClr val="bg1">
                    <a:lumMod val="50000"/>
                  </a:schemeClr>
                </a:solidFill>
              </a:rPr>
              <a:t>The number of new cases in China is starting to slow down and the number of new cases in other parts of the world are starting to increase.</a:t>
            </a:r>
            <a:endParaRPr lang="en-US" sz="1800" kern="1200" dirty="0" smtClean="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292110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numbers in Canada as of </a:t>
            </a:r>
            <a:br>
              <a:rPr lang="en-CA" dirty="0" smtClean="0"/>
            </a:br>
            <a:r>
              <a:rPr lang="en-CA" dirty="0" smtClean="0"/>
              <a:t>March 8, 2020</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smtClean="0"/>
              <a:t>To </a:t>
            </a:r>
            <a:r>
              <a:rPr lang="en-CA" sz="2400" dirty="0"/>
              <a:t>date, </a:t>
            </a:r>
            <a:r>
              <a:rPr lang="en-CA" sz="2400" dirty="0" smtClean="0"/>
              <a:t>62 </a:t>
            </a:r>
            <a:r>
              <a:rPr lang="en-CA" sz="2400" dirty="0"/>
              <a:t>cases have been announced in Canada</a:t>
            </a:r>
            <a:r>
              <a:rPr lang="en-CA" sz="2400" dirty="0" smtClean="0"/>
              <a:t>.</a:t>
            </a:r>
          </a:p>
          <a:p>
            <a:pPr>
              <a:buFont typeface="Arial" panose="020B0604020202020204" pitchFamily="34" charset="0"/>
              <a:buChar char="•"/>
            </a:pPr>
            <a:r>
              <a:rPr lang="en-CA" sz="2400" dirty="0"/>
              <a:t>There </a:t>
            </a:r>
            <a:r>
              <a:rPr lang="en-CA" sz="2400" dirty="0" smtClean="0"/>
              <a:t>are 7 </a:t>
            </a:r>
            <a:r>
              <a:rPr lang="en-CA" sz="2400" dirty="0"/>
              <a:t>presumptive </a:t>
            </a:r>
            <a:r>
              <a:rPr lang="en-CA" sz="2400" dirty="0" smtClean="0"/>
              <a:t>cases </a:t>
            </a:r>
            <a:r>
              <a:rPr lang="en-CA" sz="2400" dirty="0"/>
              <a:t>in Alberta. </a:t>
            </a:r>
          </a:p>
          <a:p>
            <a:pPr marL="0" indent="0">
              <a:buNone/>
            </a:pPr>
            <a:endParaRPr lang="en-CA" dirty="0"/>
          </a:p>
        </p:txBody>
      </p:sp>
      <p:sp>
        <p:nvSpPr>
          <p:cNvPr id="4" name="TextBox 3"/>
          <p:cNvSpPr txBox="1"/>
          <p:nvPr/>
        </p:nvSpPr>
        <p:spPr>
          <a:xfrm>
            <a:off x="1005840" y="5781822"/>
            <a:ext cx="7350369" cy="369332"/>
          </a:xfrm>
          <a:prstGeom prst="rect">
            <a:avLst/>
          </a:prstGeom>
          <a:noFill/>
        </p:spPr>
        <p:txBody>
          <a:bodyPr wrap="square" rtlCol="0">
            <a:spAutoFit/>
          </a:bodyPr>
          <a:lstStyle/>
          <a:p>
            <a:r>
              <a:rPr lang="en-CA" dirty="0" smtClean="0"/>
              <a:t>Alberta Health (2020). COVID-19 coronavirus info for Albertans. </a:t>
            </a:r>
            <a:endParaRPr lang="en-CA" dirty="0"/>
          </a:p>
        </p:txBody>
      </p:sp>
    </p:spTree>
    <p:extLst>
      <p:ext uri="{BB962C8B-B14F-4D97-AF65-F5344CB8AC3E}">
        <p14:creationId xmlns:p14="http://schemas.microsoft.com/office/powerpoint/2010/main" val="3018898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How does COVID-19 spread?</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dirty="0" smtClean="0"/>
              <a:t> </a:t>
            </a:r>
            <a:r>
              <a:rPr lang="en-CA" sz="2200" dirty="0"/>
              <a:t>People can catch COVID-19 from others who have the virus. </a:t>
            </a:r>
            <a:endParaRPr lang="en-CA" sz="2200" dirty="0" smtClean="0"/>
          </a:p>
          <a:p>
            <a:pPr>
              <a:buFont typeface="Arial" panose="020B0604020202020204" pitchFamily="34" charset="0"/>
              <a:buChar char="•"/>
            </a:pPr>
            <a:r>
              <a:rPr lang="en-CA" sz="2200" dirty="0" smtClean="0"/>
              <a:t>The </a:t>
            </a:r>
            <a:r>
              <a:rPr lang="en-CA" sz="2200" dirty="0"/>
              <a:t>disease can spread from person to person through small droplets from the nose or mouth which are spread when a person with COVID-19 </a:t>
            </a:r>
            <a:r>
              <a:rPr lang="en-CA" sz="2200" dirty="0" smtClean="0"/>
              <a:t>coughs</a:t>
            </a:r>
            <a:r>
              <a:rPr lang="en-CA" sz="2200" dirty="0"/>
              <a:t> </a:t>
            </a:r>
            <a:r>
              <a:rPr lang="en-CA" sz="2200" dirty="0" smtClean="0"/>
              <a:t>or sneezes.</a:t>
            </a:r>
          </a:p>
          <a:p>
            <a:pPr>
              <a:buFont typeface="Arial" panose="020B0604020202020204" pitchFamily="34" charset="0"/>
              <a:buChar char="•"/>
            </a:pPr>
            <a:r>
              <a:rPr lang="en-CA" sz="2200" dirty="0" smtClean="0"/>
              <a:t>These </a:t>
            </a:r>
            <a:r>
              <a:rPr lang="en-CA" sz="2200" dirty="0"/>
              <a:t>droplets </a:t>
            </a:r>
            <a:r>
              <a:rPr lang="en-CA" sz="2200" dirty="0" smtClean="0"/>
              <a:t>also land </a:t>
            </a:r>
            <a:r>
              <a:rPr lang="en-CA" sz="2200" dirty="0"/>
              <a:t>on objects and surfaces around the person. Other people then catch COVID-19 by touching these objects or surfaces, then touching their eyes, nose or mouth. </a:t>
            </a:r>
            <a:endParaRPr lang="en-CA" sz="2200" dirty="0" smtClean="0"/>
          </a:p>
          <a:p>
            <a:pPr>
              <a:buFont typeface="Arial" panose="020B0604020202020204" pitchFamily="34" charset="0"/>
              <a:buChar char="•"/>
            </a:pPr>
            <a:r>
              <a:rPr lang="en-CA" sz="2200" dirty="0" smtClean="0"/>
              <a:t>People </a:t>
            </a:r>
            <a:r>
              <a:rPr lang="en-CA" sz="2200" dirty="0"/>
              <a:t>can also catch COVID-19 if they breathe in droplets from a person with COVID-19 who coughs </a:t>
            </a:r>
            <a:r>
              <a:rPr lang="en-CA" sz="2200" dirty="0" smtClean="0"/>
              <a:t>or sneezes. </a:t>
            </a:r>
          </a:p>
          <a:p>
            <a:pPr>
              <a:buFont typeface="Arial" panose="020B0604020202020204" pitchFamily="34" charset="0"/>
              <a:buChar char="•"/>
            </a:pPr>
            <a:r>
              <a:rPr lang="en-CA" sz="2200" dirty="0" smtClean="0"/>
              <a:t>This </a:t>
            </a:r>
            <a:r>
              <a:rPr lang="en-CA" sz="2200" dirty="0"/>
              <a:t>is why it is important to stay more than </a:t>
            </a:r>
            <a:r>
              <a:rPr lang="en-CA" sz="2200" dirty="0" smtClean="0"/>
              <a:t>2 meters (6 </a:t>
            </a:r>
            <a:r>
              <a:rPr lang="en-CA" sz="2200" dirty="0"/>
              <a:t>feet) away from a person who is sick.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26877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the symptoms of COVID-19?</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a:t>The most common symptoms of COVID-19 are fever, tiredness, and dry cough. </a:t>
            </a:r>
            <a:endParaRPr lang="en-CA" sz="2400" dirty="0" smtClean="0"/>
          </a:p>
          <a:p>
            <a:pPr>
              <a:buFont typeface="Arial" panose="020B0604020202020204" pitchFamily="34" charset="0"/>
              <a:buChar char="•"/>
            </a:pPr>
            <a:r>
              <a:rPr lang="en-CA" sz="2400" dirty="0" smtClean="0"/>
              <a:t>Some </a:t>
            </a:r>
            <a:r>
              <a:rPr lang="en-CA" sz="2400" dirty="0"/>
              <a:t>patients may have aches and pains, nasal congestion, runny nose, sore throat or diarrhea. </a:t>
            </a:r>
            <a:endParaRPr lang="en-CA" sz="2400" dirty="0" smtClean="0"/>
          </a:p>
          <a:p>
            <a:pPr>
              <a:buFont typeface="Arial" panose="020B0604020202020204" pitchFamily="34" charset="0"/>
              <a:buChar char="•"/>
            </a:pPr>
            <a:r>
              <a:rPr lang="en-CA" sz="2400" dirty="0" smtClean="0"/>
              <a:t>These </a:t>
            </a:r>
            <a:r>
              <a:rPr lang="en-CA" sz="2400" dirty="0"/>
              <a:t>symptoms are usually mild and begin gradually. </a:t>
            </a:r>
            <a:endParaRPr lang="en-CA" sz="2400" dirty="0" smtClean="0"/>
          </a:p>
          <a:p>
            <a:pPr>
              <a:buFont typeface="Arial" panose="020B0604020202020204" pitchFamily="34" charset="0"/>
              <a:buChar char="•"/>
            </a:pPr>
            <a:r>
              <a:rPr lang="en-CA" sz="2400" dirty="0" smtClean="0"/>
              <a:t>Some </a:t>
            </a:r>
            <a:r>
              <a:rPr lang="en-CA" sz="2400" dirty="0"/>
              <a:t>people become infected but don’t develop any symptoms and don't feel unwell. </a:t>
            </a:r>
            <a:endParaRPr lang="en-CA" sz="2400" dirty="0" smtClean="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smtClean="0"/>
              <a:t>Reference: World Health Organization (February 23, 2020</a:t>
            </a:r>
            <a:r>
              <a:rPr lang="en-CA" sz="1200" dirty="0"/>
              <a:t>). Q&amp;A on coronaviruses (COVID-19</a:t>
            </a:r>
            <a:r>
              <a:rPr lang="en-CA" sz="1200" dirty="0" smtClean="0"/>
              <a:t>). Retrieved from https</a:t>
            </a:r>
            <a:r>
              <a:rPr lang="en-CA" sz="1200" dirty="0"/>
              <a:t>://www.who.int/news-room/q-a-detail/q-a-coronaviruses</a:t>
            </a:r>
          </a:p>
        </p:txBody>
      </p:sp>
    </p:spTree>
    <p:extLst>
      <p:ext uri="{BB962C8B-B14F-4D97-AF65-F5344CB8AC3E}">
        <p14:creationId xmlns:p14="http://schemas.microsoft.com/office/powerpoint/2010/main" val="76571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7051</TotalTime>
  <Words>5052</Words>
  <Application>Microsoft Office PowerPoint</Application>
  <PresentationFormat>Widescreen</PresentationFormat>
  <Paragraphs>337</Paragraphs>
  <Slides>44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Retrospect</vt:lpstr>
      <vt:lpstr>COVID-19  for Community Members</vt:lpstr>
      <vt:lpstr>COVID-19 Current Situation </vt:lpstr>
      <vt:lpstr>What is Coronavirus?</vt:lpstr>
      <vt:lpstr>Is COVID-19 the same as SARS?</vt:lpstr>
      <vt:lpstr>Did the name change?</vt:lpstr>
      <vt:lpstr>The numbers as of March 8, 2020 (WHO Situation Report – 48)</vt:lpstr>
      <vt:lpstr>The numbers in Canada as of  March 8, 2020</vt:lpstr>
      <vt:lpstr>How does COVID-19 spread?</vt:lpstr>
      <vt:lpstr>What are the symptoms of COVID-19?</vt:lpstr>
      <vt:lpstr>Who is most likely to get sick?</vt:lpstr>
      <vt:lpstr>COVID-19 estimates on clinical severity (n=17185)</vt:lpstr>
      <vt:lpstr>Should I worry about COVID-19?</vt:lpstr>
      <vt:lpstr>Should I worry about COVID-19? (con’t)</vt:lpstr>
      <vt:lpstr>How likely am I to catch COVID-19?</vt:lpstr>
      <vt:lpstr>Can COVID-19 be caught from a person who has no symptoms?</vt:lpstr>
      <vt:lpstr>Can I catch COVID-19 from the feces of someone with the disease?</vt:lpstr>
      <vt:lpstr>Can humans become infected with COVID-19 from an animal source?</vt:lpstr>
      <vt:lpstr>I was on a flight with someone who looked sick. Am I at risk?</vt:lpstr>
      <vt:lpstr>How long will it take to develop symptoms after being exposed to COVID-19?</vt:lpstr>
      <vt:lpstr>Who should be evaluated for COVID-19?</vt:lpstr>
      <vt:lpstr>What should I do if I think I have COVID-19?</vt:lpstr>
      <vt:lpstr>What can I do to protect myself and prevent the spread of disease?</vt:lpstr>
      <vt:lpstr>What can I do to protect myself and prevent the spread of disease? (con’t)</vt:lpstr>
      <vt:lpstr>How long does the virus survive on surfaces?</vt:lpstr>
      <vt:lpstr>What should I use to clean and disinfect surfaces?</vt:lpstr>
      <vt:lpstr>Should I wear a mask to protect myself?</vt:lpstr>
      <vt:lpstr>Are antibiotics effective in preventing or treating COVID-19?</vt:lpstr>
      <vt:lpstr>Is there a vaccine, drug, or treatment for COVID-19?</vt:lpstr>
      <vt:lpstr>If you have travelled outside Canada</vt:lpstr>
      <vt:lpstr>I have been told to self-isolate, what does that mean?</vt:lpstr>
      <vt:lpstr>Self-Isolation (con’t)</vt:lpstr>
      <vt:lpstr>When you are travelling (including local travel) </vt:lpstr>
      <vt:lpstr>Can I still travel?</vt:lpstr>
      <vt:lpstr>Is it safe to receive a package from any area where COVID-19 has been reported?</vt:lpstr>
      <vt:lpstr>What is the Government of Canada doing?</vt:lpstr>
      <vt:lpstr>What is FNIHB doing?</vt:lpstr>
      <vt:lpstr>Be Prepared</vt:lpstr>
      <vt:lpstr>PowerPoint Presentation</vt:lpstr>
      <vt:lpstr>Plan ahead</vt:lpstr>
      <vt:lpstr>Plan ahead (con’t)</vt:lpstr>
      <vt:lpstr>Get prepared</vt:lpstr>
      <vt:lpstr>Stay healthy and limit the spread of illness</vt:lpstr>
      <vt:lpstr>Where can I find up-to-date information about COVID-19?</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for Community Members</dc:title>
  <dc:creator>CDC Team</dc:creator>
  <cp:lastModifiedBy>Geraldine Sawyer</cp:lastModifiedBy>
  <cp:revision>154</cp:revision>
  <cp:lastPrinted>2020-03-09T18:26:05Z</cp:lastPrinted>
  <dcterms:created xsi:type="dcterms:W3CDTF">2020-02-19T19:48:23Z</dcterms:created>
  <dcterms:modified xsi:type="dcterms:W3CDTF">2020-03-11T15:54:19Z</dcterms:modified>
</cp:coreProperties>
</file>